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20"/>
  </p:handoutMasterIdLst>
  <p:sldIdLst>
    <p:sldId id="256" r:id="rId3"/>
    <p:sldId id="324" r:id="rId4"/>
    <p:sldId id="263" r:id="rId5"/>
    <p:sldId id="262" r:id="rId6"/>
    <p:sldId id="341" r:id="rId7"/>
    <p:sldId id="293" r:id="rId8"/>
    <p:sldId id="294" r:id="rId9"/>
    <p:sldId id="279" r:id="rId10"/>
    <p:sldId id="291" r:id="rId11"/>
    <p:sldId id="298" r:id="rId12"/>
    <p:sldId id="286" r:id="rId14"/>
    <p:sldId id="264" r:id="rId15"/>
    <p:sldId id="355" r:id="rId16"/>
    <p:sldId id="338" r:id="rId17"/>
    <p:sldId id="340" r:id="rId18"/>
    <p:sldId id="354"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cxnSp>
        <p:nvCxnSpPr>
          <p:cNvPr id="7" name="直接连接符 6"/>
          <p:cNvCxnSpPr/>
          <p:nvPr userDrawn="1"/>
        </p:nvCxnSpPr>
        <p:spPr>
          <a:xfrm>
            <a:off x="356447" y="698500"/>
            <a:ext cx="11358880" cy="0"/>
          </a:xfrm>
          <a:prstGeom prst="line">
            <a:avLst/>
          </a:prstGeom>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343747" y="650500"/>
            <a:ext cx="2489200" cy="96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微软雅黑" panose="020B0503020204020204" charset="-122"/>
            </a:endParaRPr>
          </a:p>
        </p:txBody>
      </p:sp>
      <p:sp>
        <p:nvSpPr>
          <p:cNvPr id="9" name="直角三角形 8"/>
          <p:cNvSpPr/>
          <p:nvPr userDrawn="1"/>
        </p:nvSpPr>
        <p:spPr>
          <a:xfrm flipH="1">
            <a:off x="11429153" y="6234007"/>
            <a:ext cx="762847" cy="62484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a typeface="微软雅黑" panose="020B0503020204020204" charset="-122"/>
            </a:endParaRPr>
          </a:p>
        </p:txBody>
      </p:sp>
      <p:sp>
        <p:nvSpPr>
          <p:cNvPr id="6" name="灯片编号占位符 5"/>
          <p:cNvSpPr>
            <a:spLocks noGrp="1"/>
          </p:cNvSpPr>
          <p:nvPr>
            <p:ph type="sldNum" sz="quarter" idx="12"/>
          </p:nvPr>
        </p:nvSpPr>
        <p:spPr>
          <a:xfrm>
            <a:off x="11378353" y="6493933"/>
            <a:ext cx="769620" cy="364913"/>
          </a:xfrm>
        </p:spPr>
        <p:txBody>
          <a:bodyPr/>
          <a:lstStyle>
            <a:lvl1pPr>
              <a:defRPr sz="1600">
                <a:solidFill>
                  <a:schemeClr val="bg1"/>
                </a:solidFill>
                <a:latin typeface="微软雅黑" panose="020B0503020204020204" charset="-122"/>
                <a:ea typeface="微软雅黑" panose="020B0503020204020204" charset="-122"/>
              </a:defRPr>
            </a:lvl1pPr>
          </a:lstStyle>
          <a:p>
            <a:fld id="{7D9BB5D0-35E4-459D-AEF3-FE4D7C45CC19}" type="slidenum">
              <a:rPr lang="zh-CN" altLang="en-US" smtClean="0"/>
            </a:fld>
            <a:endParaRPr lang="zh-CN" altLang="en-US"/>
          </a:p>
        </p:txBody>
      </p:sp>
      <p:sp>
        <p:nvSpPr>
          <p:cNvPr id="10" name="标题 9"/>
          <p:cNvSpPr txBox="1"/>
          <p:nvPr>
            <p:ph type="title" idx="1"/>
            <p:custDataLst>
              <p:tags r:id="rId2"/>
            </p:custDataLst>
          </p:nvPr>
        </p:nvSpPr>
        <p:spPr>
          <a:xfrm>
            <a:off x="608329" y="436880"/>
            <a:ext cx="10968991" cy="574040"/>
          </a:xfrm>
          <a:noFill/>
        </p:spPr>
        <p:txBody>
          <a:bodyPr vert="horz" wrap="square" lIns="91440" tIns="0" rIns="91440" bIns="0" rtlCol="0" anchor="b" anchorCtr="0">
            <a:normAutofit/>
          </a:bodyPr>
          <a:lstStyle>
            <a:lvl1pPr marL="0" marR="0" lvl="0" algn="ctr" defTabSz="914400" rtl="0" eaLnBrk="1" fontAlgn="auto" latinLnBrk="0" hangingPunct="1">
              <a:lnSpc>
                <a:spcPct val="100000"/>
              </a:lnSpc>
              <a:buClrTx/>
              <a:buSzTx/>
              <a:buFontTx/>
              <a:buNone/>
              <a:defRPr kumimoji="0" lang="zh-CN" altLang="en-US" sz="3200" b="1" i="0" u="none" strike="noStrike" kern="1200" cap="none" spc="0" normalizeH="0" baseline="0" noProof="1" dirty="0" smtClean="0">
                <a:solidFill>
                  <a:schemeClr val="accent1"/>
                </a:solidFill>
                <a:latin typeface="+mj-ea"/>
                <a:ea typeface="+mj-ea"/>
                <a:cs typeface="MiSans Normal" panose="00000500000000000000" charset="-122"/>
                <a:sym typeface="+mn-ea"/>
              </a:defRPr>
            </a:lvl1pPr>
          </a:lstStyle>
          <a:p>
            <a:pPr lvl="0"/>
            <a:r>
              <a:rPr>
                <a:sym typeface="+mn-ea"/>
              </a:rPr>
              <a:t>单击此处编辑母版标题样式</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1.xml"/><Relationship Id="rId6" Type="http://schemas.openxmlformats.org/officeDocument/2006/relationships/tags" Target="../tags/tag28.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1.xml"/><Relationship Id="rId7"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3.png"/><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34.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3.png"/><Relationship Id="rId2" Type="http://schemas.openxmlformats.org/officeDocument/2006/relationships/tags" Target="../tags/tag36.xml"/><Relationship Id="rId10" Type="http://schemas.openxmlformats.org/officeDocument/2006/relationships/slideLayout" Target="../slideLayouts/slideLayout11.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40.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1.xml"/><Relationship Id="rId6" Type="http://schemas.openxmlformats.org/officeDocument/2006/relationships/tags" Target="../tags/tag43.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44.xml"/><Relationship Id="rId4" Type="http://schemas.openxmlformats.org/officeDocument/2006/relationships/image" Target="../media/image33.png"/><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8.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11.xml"/><Relationship Id="rId4" Type="http://schemas.openxmlformats.org/officeDocument/2006/relationships/image" Target="../media/image9.png"/><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5.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tags" Target="../tags/tag14.xml"/><Relationship Id="rId4" Type="http://schemas.openxmlformats.org/officeDocument/2006/relationships/image" Target="../media/image10.png"/><Relationship Id="rId3"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18.xml"/><Relationship Id="rId3"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22.xml"/><Relationship Id="rId4" Type="http://schemas.openxmlformats.org/officeDocument/2006/relationships/image" Target="../media/image15.png"/><Relationship Id="rId3"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25.xml"/><Relationship Id="rId4" Type="http://schemas.openxmlformats.org/officeDocument/2006/relationships/image" Target="../media/image16.png"/><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760" y="275590"/>
            <a:ext cx="1838325" cy="347345"/>
          </a:xfrm>
          <a:prstGeom prst="rect">
            <a:avLst/>
          </a:prstGeom>
        </p:spPr>
      </p:pic>
      <p:sp>
        <p:nvSpPr>
          <p:cNvPr id="12" name="文本框 11"/>
          <p:cNvSpPr txBox="1"/>
          <p:nvPr/>
        </p:nvSpPr>
        <p:spPr>
          <a:xfrm>
            <a:off x="3166917" y="1754492"/>
            <a:ext cx="5934166" cy="829945"/>
          </a:xfrm>
          <a:prstGeom prst="rect">
            <a:avLst/>
          </a:prstGeom>
          <a:noFill/>
        </p:spPr>
        <p:txBody>
          <a:bodyPr wrap="square" rtlCol="0">
            <a:noAutofit/>
            <a:scene3d>
              <a:camera prst="orthographicFront"/>
              <a:lightRig rig="threePt" dir="t"/>
            </a:scene3d>
          </a:bodyPr>
          <a:p>
            <a:pPr algn="ctr"/>
            <a:r>
              <a:rPr lang="en-US" altLang="zh-CN" sz="2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EP760  </a:t>
            </a:r>
            <a:r>
              <a:rPr sz="2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application scenarios</a:t>
            </a:r>
            <a:endParaRPr lang="zh-CN" altLang="en-US" sz="2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 name="文本框 1"/>
          <p:cNvSpPr txBox="1"/>
          <p:nvPr/>
        </p:nvSpPr>
        <p:spPr>
          <a:xfrm>
            <a:off x="4447540" y="6234430"/>
            <a:ext cx="3876675" cy="368300"/>
          </a:xfrm>
          <a:prstGeom prst="rect">
            <a:avLst/>
          </a:prstGeom>
          <a:noFill/>
        </p:spPr>
        <p:txBody>
          <a:bodyPr wrap="square" rtlCol="0">
            <a:spAutoFit/>
          </a:bodyPr>
          <a:p>
            <a:r>
              <a:rPr lang="en-US" altLang="zh-CN"/>
              <a:t>      Sandy 20240312</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r>
              <a:rPr lang="en-US" altLang="zh-CN" sz="2135" b="1" smtClean="0">
                <a:solidFill>
                  <a:srgbClr val="000000"/>
                </a:solidFill>
                <a:latin typeface="微软雅黑" panose="020B0503020204020204" charset="-122"/>
                <a:ea typeface="微软雅黑" panose="020B0503020204020204" charset="-122"/>
              </a:rPr>
              <a:t>10</a:t>
            </a:r>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507" y="92287"/>
            <a:ext cx="3502655"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7.  DC Coupled</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5" name="图片 4" descr="upload_post_object_v2_313503874"/>
          <p:cNvPicPr>
            <a:picLocks noChangeAspect="1"/>
          </p:cNvPicPr>
          <p:nvPr/>
        </p:nvPicPr>
        <p:blipFill>
          <a:blip r:embed="rId4"/>
          <a:stretch>
            <a:fillRect/>
          </a:stretch>
        </p:blipFill>
        <p:spPr>
          <a:xfrm>
            <a:off x="4841875" y="814070"/>
            <a:ext cx="6591935" cy="6044565"/>
          </a:xfrm>
          <a:prstGeom prst="rect">
            <a:avLst/>
          </a:prstGeom>
        </p:spPr>
      </p:pic>
      <p:sp>
        <p:nvSpPr>
          <p:cNvPr id="6" name="文本框 5"/>
          <p:cNvSpPr txBox="1"/>
          <p:nvPr/>
        </p:nvSpPr>
        <p:spPr>
          <a:xfrm>
            <a:off x="328295" y="1337310"/>
            <a:ext cx="4041140" cy="2167491"/>
          </a:xfrm>
          <a:prstGeom prst="rect">
            <a:avLst/>
          </a:prstGeom>
          <a:noFill/>
        </p:spPr>
        <p:txBody>
          <a:bodyPr wrap="square" rtlCol="0">
            <a:noAutofit/>
          </a:bodyPr>
          <a:p>
            <a:pPr indent="0" fontAlgn="auto">
              <a:lnSpc>
                <a:spcPts val="2500"/>
              </a:lnSpc>
            </a:pPr>
            <a:r>
              <a:rPr lang="zh-CN" altLang="en-US" sz="1200" b="1">
                <a:latin typeface="微软雅黑" panose="020B0503020204020204" charset="-122"/>
                <a:ea typeface="微软雅黑" panose="020B0503020204020204" charset="-122"/>
                <a:sym typeface="+mn-ea"/>
              </a:rPr>
              <a:t>Specific application scenarios</a:t>
            </a:r>
            <a:endParaRPr lang="zh-CN" altLang="en-US" sz="1200">
              <a:latin typeface="微软雅黑" panose="020B0503020204020204" charset="-122"/>
              <a:ea typeface="微软雅黑" panose="020B0503020204020204" charset="-122"/>
            </a:endParaRPr>
          </a:p>
          <a:p>
            <a:pPr indent="0" fontAlgn="auto">
              <a:lnSpc>
                <a:spcPts val="2500"/>
              </a:lnSpc>
            </a:pPr>
            <a:r>
              <a:rPr lang="en-US" altLang="zh-CN" sz="900">
                <a:latin typeface="微软雅黑" panose="020B0503020204020204" charset="-122"/>
                <a:ea typeface="微软雅黑" panose="020B0503020204020204" charset="-122"/>
              </a:rPr>
              <a:t>for new installation solar panels</a:t>
            </a:r>
            <a:endParaRPr lang="zh-CN" altLang="en-US" sz="1400">
              <a:latin typeface="微软雅黑" panose="020B0503020204020204" charset="-122"/>
              <a:ea typeface="微软雅黑" panose="020B0503020204020204" charset="-122"/>
            </a:endParaRPr>
          </a:p>
          <a:p>
            <a:pPr indent="0" fontAlgn="auto">
              <a:lnSpc>
                <a:spcPts val="2500"/>
              </a:lnSpc>
            </a:pPr>
            <a:endParaRPr lang="zh-CN" altLang="en-US" sz="1400">
              <a:latin typeface="微软雅黑" panose="020B0503020204020204" charset="-122"/>
              <a:ea typeface="微软雅黑" panose="020B0503020204020204" charset="-122"/>
            </a:endParaRPr>
          </a:p>
          <a:p>
            <a:pPr indent="0" fontAlgn="auto">
              <a:lnSpc>
                <a:spcPts val="2500"/>
              </a:lnSpc>
            </a:pPr>
            <a:r>
              <a:rPr sz="1200" b="1">
                <a:latin typeface="微软雅黑" panose="020B0503020204020204" charset="-122"/>
                <a:ea typeface="微软雅黑" panose="020B0503020204020204" charset="-122"/>
                <a:cs typeface="微软雅黑" panose="020B0503020204020204" charset="-122"/>
                <a:sym typeface="+mn-ea"/>
              </a:rPr>
              <a:t> </a:t>
            </a: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b="1">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0000"/>
              </a:lnSpc>
            </a:pPr>
            <a:endParaRPr lang="zh-CN" altLang="en-US" sz="900">
              <a:solidFill>
                <a:schemeClr val="tx1"/>
              </a:solidFill>
              <a:latin typeface="微软雅黑" panose="020B0503020204020204" charset="-122"/>
              <a:ea typeface="微软雅黑" panose="020B0503020204020204" charset="-122"/>
            </a:endParaRPr>
          </a:p>
          <a:p>
            <a:pPr indent="0" algn="l" fontAlgn="auto">
              <a:lnSpc>
                <a:spcPct val="110000"/>
              </a:lnSpc>
            </a:pPr>
            <a:r>
              <a:rPr lang="zh-CN" altLang="en-US" sz="900">
                <a:latin typeface="微软雅黑" panose="020B0503020204020204" charset="-122"/>
                <a:ea typeface="微软雅黑" panose="020B0503020204020204" charset="-122"/>
                <a:sym typeface="+mn-ea"/>
              </a:rPr>
              <a:t>Standard configuration</a:t>
            </a:r>
            <a:endParaRPr lang="zh-CN" altLang="en-US" sz="900">
              <a:latin typeface="微软雅黑" panose="020B0503020204020204" charset="-122"/>
              <a:ea typeface="微软雅黑" panose="020B0503020204020204" charset="-122"/>
              <a:sym typeface="+mn-ea"/>
            </a:endParaRPr>
          </a:p>
          <a:p>
            <a:pPr indent="0" algn="l" fontAlgn="auto">
              <a:lnSpc>
                <a:spcPct val="110000"/>
              </a:lnSpc>
            </a:pPr>
            <a:r>
              <a:rPr lang="en-US" altLang="zh-CN" sz="900">
                <a:latin typeface="微软雅黑" panose="020B0503020204020204" charset="-122"/>
                <a:ea typeface="微软雅黑" panose="020B0503020204020204" charset="-122"/>
                <a:sym typeface="+mn-ea"/>
              </a:rPr>
              <a:t>SFT240</a:t>
            </a:r>
            <a:endParaRPr lang="zh-CN" altLang="en-US" sz="900">
              <a:latin typeface="微软雅黑" panose="020B0503020204020204" charset="-122"/>
              <a:ea typeface="微软雅黑" panose="020B0503020204020204" charset="-122"/>
              <a:sym typeface="+mn-ea"/>
            </a:endParaRPr>
          </a:p>
        </p:txBody>
      </p:sp>
      <p:pic>
        <p:nvPicPr>
          <p:cNvPr id="2" name="图片 1" descr="upload_post_object_v2_840223204"/>
          <p:cNvPicPr>
            <a:picLocks noChangeAspect="1"/>
          </p:cNvPicPr>
          <p:nvPr/>
        </p:nvPicPr>
        <p:blipFill>
          <a:blip r:embed="rId5"/>
          <a:stretch>
            <a:fillRect/>
          </a:stretch>
        </p:blipFill>
        <p:spPr>
          <a:xfrm>
            <a:off x="2063365" y="3504665"/>
            <a:ext cx="1655701" cy="2265695"/>
          </a:xfrm>
          <a:prstGeom prst="rect">
            <a:avLst/>
          </a:prstGeom>
        </p:spPr>
      </p:pic>
    </p:spTree>
    <p:custDataLst>
      <p:tags r:id="rId6"/>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r>
              <a:rPr lang="en-US" altLang="zh-CN" sz="2135" b="1" smtClean="0">
                <a:solidFill>
                  <a:srgbClr val="000000"/>
                </a:solidFill>
                <a:latin typeface="微软雅黑" panose="020B0503020204020204" charset="-122"/>
                <a:ea typeface="微软雅黑" panose="020B0503020204020204" charset="-122"/>
              </a:rPr>
              <a:t>11</a:t>
            </a:r>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507" y="92287"/>
            <a:ext cx="3608606"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8.  AC Coupled</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sp>
        <p:nvSpPr>
          <p:cNvPr id="21" name="文本框 20"/>
          <p:cNvSpPr txBox="1"/>
          <p:nvPr/>
        </p:nvSpPr>
        <p:spPr>
          <a:xfrm>
            <a:off x="354782" y="1083411"/>
            <a:ext cx="3408985" cy="1966666"/>
          </a:xfrm>
          <a:prstGeom prst="rect">
            <a:avLst/>
          </a:prstGeom>
          <a:noFill/>
        </p:spPr>
        <p:txBody>
          <a:bodyPr wrap="square" rtlCol="0">
            <a:noAutofit/>
          </a:bodyPr>
          <a:p>
            <a:pPr indent="0" algn="l" fontAlgn="auto">
              <a:lnSpc>
                <a:spcPts val="2500"/>
              </a:lnSpc>
            </a:pPr>
            <a:r>
              <a:rPr lang="zh-CN" altLang="en-US" sz="1200" b="1">
                <a:latin typeface="微软雅黑" panose="020B0503020204020204" charset="-122"/>
                <a:ea typeface="微软雅黑" panose="020B0503020204020204" charset="-122"/>
                <a:sym typeface="+mn-ea"/>
              </a:rPr>
              <a:t>Specific application scenarios</a:t>
            </a:r>
            <a:endParaRPr lang="zh-CN" altLang="en-US" sz="1200">
              <a:latin typeface="微软雅黑" panose="020B0503020204020204" charset="-122"/>
              <a:ea typeface="微软雅黑" panose="020B0503020204020204" charset="-122"/>
            </a:endParaRPr>
          </a:p>
          <a:p>
            <a:pPr indent="0" algn="l" fontAlgn="auto">
              <a:lnSpc>
                <a:spcPts val="2500"/>
              </a:lnSpc>
            </a:pPr>
            <a:r>
              <a:rPr lang="en-US" altLang="zh-CN" sz="900">
                <a:latin typeface="微软雅黑" panose="020B0503020204020204" charset="-122"/>
                <a:ea typeface="微软雅黑" panose="020B0503020204020204" charset="-122"/>
                <a:sym typeface="+mn-ea"/>
              </a:rPr>
              <a:t>AC Coupling </a:t>
            </a:r>
            <a:r>
              <a:rPr lang="zh-CN" altLang="en-US" sz="900">
                <a:latin typeface="微软雅黑" panose="020B0503020204020204" charset="-122"/>
                <a:ea typeface="微软雅黑" panose="020B0503020204020204" charset="-122"/>
                <a:sym typeface="+mn-ea"/>
              </a:rPr>
              <a:t>with p</a:t>
            </a:r>
            <a:r>
              <a:rPr lang="en-US" altLang="zh-CN" sz="900">
                <a:latin typeface="微软雅黑" panose="020B0503020204020204" charset="-122"/>
                <a:ea typeface="微软雅黑" panose="020B0503020204020204" charset="-122"/>
                <a:sym typeface="+mn-ea"/>
              </a:rPr>
              <a:t>v</a:t>
            </a:r>
            <a:r>
              <a:rPr lang="zh-CN" altLang="en-US" sz="900">
                <a:latin typeface="微软雅黑" panose="020B0503020204020204" charset="-122"/>
                <a:ea typeface="微软雅黑" panose="020B0503020204020204" charset="-122"/>
                <a:sym typeface="+mn-ea"/>
              </a:rPr>
              <a:t> inverter </a:t>
            </a:r>
            <a:endParaRPr lang="zh-CN" altLang="en-US" sz="1400">
              <a:latin typeface="微软雅黑" panose="020B0503020204020204" charset="-122"/>
              <a:ea typeface="微软雅黑" panose="020B0503020204020204" charset="-122"/>
            </a:endParaRPr>
          </a:p>
          <a:p>
            <a:pPr indent="0" algn="l" fontAlgn="auto">
              <a:lnSpc>
                <a:spcPts val="2500"/>
              </a:lnSpc>
            </a:pPr>
            <a:endParaRPr lang="zh-CN" altLang="en-US" sz="1400">
              <a:latin typeface="微软雅黑" panose="020B0503020204020204" charset="-122"/>
              <a:ea typeface="微软雅黑" panose="020B0503020204020204" charset="-122"/>
            </a:endParaRPr>
          </a:p>
          <a:p>
            <a:pPr indent="0" algn="l" fontAlgn="auto">
              <a:lnSpc>
                <a:spcPts val="2500"/>
              </a:lnSpc>
            </a:pP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lang="zh-CN" altLang="en-US" sz="1400">
              <a:latin typeface="微软雅黑" panose="020B0503020204020204" charset="-122"/>
              <a:ea typeface="微软雅黑" panose="020B0503020204020204" charset="-122"/>
            </a:endParaRPr>
          </a:p>
          <a:p>
            <a:pPr indent="0" fontAlgn="auto">
              <a:lnSpc>
                <a:spcPts val="2500"/>
              </a:lnSpc>
            </a:pPr>
            <a:r>
              <a:rPr lang="zh-CN" altLang="en-US" sz="1000">
                <a:latin typeface="微软雅黑" panose="020B0503020204020204" charset="-122"/>
                <a:ea typeface="微软雅黑" panose="020B0503020204020204" charset="-122"/>
              </a:rPr>
              <a:t>29.0101.0151-00  </a:t>
            </a:r>
            <a:r>
              <a:rPr lang="en-US" altLang="zh-CN" sz="1000">
                <a:latin typeface="微软雅黑" panose="020B0503020204020204" charset="-122"/>
                <a:ea typeface="微软雅黑" panose="020B0503020204020204" charset="-122"/>
              </a:rPr>
              <a:t>ADL200N</a:t>
            </a:r>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CT  </a:t>
            </a:r>
            <a:r>
              <a:rPr lang="zh-CN" altLang="en-US" sz="1000">
                <a:latin typeface="微软雅黑" panose="020B0503020204020204" charset="-122"/>
                <a:ea typeface="微软雅黑" panose="020B0503020204020204" charset="-122"/>
              </a:rPr>
              <a:t>1pcs </a:t>
            </a:r>
            <a:endParaRPr lang="zh-CN" altLang="en-US" sz="1000">
              <a:latin typeface="微软雅黑" panose="020B0503020204020204" charset="-122"/>
              <a:ea typeface="微软雅黑" panose="020B0503020204020204" charset="-122"/>
            </a:endParaRPr>
          </a:p>
        </p:txBody>
      </p:sp>
      <p:pic>
        <p:nvPicPr>
          <p:cNvPr id="7" name="图片 6" descr="upload_post_object_v2_1785489997"/>
          <p:cNvPicPr>
            <a:picLocks noChangeAspect="1"/>
          </p:cNvPicPr>
          <p:nvPr/>
        </p:nvPicPr>
        <p:blipFill>
          <a:blip r:embed="rId4"/>
          <a:stretch>
            <a:fillRect/>
          </a:stretch>
        </p:blipFill>
        <p:spPr>
          <a:xfrm>
            <a:off x="3763767" y="774695"/>
            <a:ext cx="8288733" cy="5653904"/>
          </a:xfrm>
          <a:prstGeom prst="rect">
            <a:avLst/>
          </a:prstGeom>
        </p:spPr>
      </p:pic>
      <p:pic>
        <p:nvPicPr>
          <p:cNvPr id="5" name="图片 4" descr="upload_post_object_v2_2459327296"/>
          <p:cNvPicPr>
            <a:picLocks noChangeAspect="1"/>
          </p:cNvPicPr>
          <p:nvPr/>
        </p:nvPicPr>
        <p:blipFill>
          <a:blip r:embed="rId5"/>
          <a:stretch>
            <a:fillRect/>
          </a:stretch>
        </p:blipFill>
        <p:spPr>
          <a:xfrm>
            <a:off x="355195" y="3645118"/>
            <a:ext cx="1485144" cy="2395500"/>
          </a:xfrm>
          <a:prstGeom prst="rect">
            <a:avLst/>
          </a:prstGeom>
        </p:spPr>
      </p:pic>
      <p:pic>
        <p:nvPicPr>
          <p:cNvPr id="2" name="图片 1" descr="upload_post_object_v2_2157730627"/>
          <p:cNvPicPr>
            <a:picLocks noChangeAspect="1"/>
          </p:cNvPicPr>
          <p:nvPr/>
        </p:nvPicPr>
        <p:blipFill>
          <a:blip r:embed="rId6"/>
          <a:stretch>
            <a:fillRect/>
          </a:stretch>
        </p:blipFill>
        <p:spPr>
          <a:xfrm>
            <a:off x="1804057" y="3324489"/>
            <a:ext cx="1783871" cy="3384780"/>
          </a:xfrm>
          <a:prstGeom prst="rect">
            <a:avLst/>
          </a:prstGeom>
        </p:spPr>
      </p:pic>
    </p:spTree>
    <p:custDataLst>
      <p:tags r:id="rId7"/>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r>
              <a:rPr lang="en-US" altLang="zh-CN" sz="2135" b="1" smtClean="0">
                <a:solidFill>
                  <a:srgbClr val="000000"/>
                </a:solidFill>
                <a:latin typeface="微软雅黑" panose="020B0503020204020204" charset="-122"/>
                <a:ea typeface="微软雅黑" panose="020B0503020204020204" charset="-122"/>
              </a:rPr>
              <a:t>12</a:t>
            </a:r>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295" y="92075"/>
            <a:ext cx="5380926"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9.  Manual Generator solution</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3" name="图片 2" descr="upload_post_object_v2_233717928"/>
          <p:cNvPicPr>
            <a:picLocks noChangeAspect="1"/>
          </p:cNvPicPr>
          <p:nvPr/>
        </p:nvPicPr>
        <p:blipFill>
          <a:blip r:embed="rId4"/>
          <a:stretch>
            <a:fillRect/>
          </a:stretch>
        </p:blipFill>
        <p:spPr>
          <a:xfrm>
            <a:off x="4050030" y="1430020"/>
            <a:ext cx="7519670" cy="3341370"/>
          </a:xfrm>
          <a:prstGeom prst="rect">
            <a:avLst/>
          </a:prstGeom>
        </p:spPr>
      </p:pic>
      <p:sp>
        <p:nvSpPr>
          <p:cNvPr id="2" name="文本框 1"/>
          <p:cNvSpPr txBox="1"/>
          <p:nvPr/>
        </p:nvSpPr>
        <p:spPr>
          <a:xfrm>
            <a:off x="789113" y="1095394"/>
            <a:ext cx="3387317" cy="2333353"/>
          </a:xfrm>
          <a:prstGeom prst="rect">
            <a:avLst/>
          </a:prstGeom>
          <a:noFill/>
        </p:spPr>
        <p:txBody>
          <a:bodyPr wrap="square" rtlCol="0">
            <a:noAutofit/>
          </a:bodyPr>
          <a:p>
            <a:pPr indent="0" algn="l" fontAlgn="auto">
              <a:lnSpc>
                <a:spcPts val="2500"/>
              </a:lnSpc>
            </a:pPr>
            <a:r>
              <a:rPr lang="zh-CN" altLang="en-US" sz="1200" b="1">
                <a:latin typeface="微软雅黑" panose="020B0503020204020204" charset="-122"/>
                <a:ea typeface="微软雅黑" panose="020B0503020204020204" charset="-122"/>
                <a:sym typeface="+mn-ea"/>
              </a:rPr>
              <a:t>Specific application scenarios</a:t>
            </a:r>
            <a:endParaRPr lang="zh-CN" altLang="en-US" sz="1200">
              <a:latin typeface="微软雅黑" panose="020B0503020204020204" charset="-122"/>
              <a:ea typeface="微软雅黑" panose="020B0503020204020204" charset="-122"/>
            </a:endParaRPr>
          </a:p>
          <a:p>
            <a:pPr indent="0" fontAlgn="auto">
              <a:lnSpc>
                <a:spcPts val="2500"/>
              </a:lnSpc>
            </a:pPr>
            <a:r>
              <a:rPr lang="zh-CN" altLang="en-US" sz="900">
                <a:latin typeface="微软雅黑" panose="020B0503020204020204" charset="-122"/>
                <a:ea typeface="微软雅黑" panose="020B0503020204020204" charset="-122"/>
              </a:rPr>
              <a:t>Generator charges EP600 </a:t>
            </a:r>
            <a:r>
              <a:rPr lang="en-US" altLang="zh-CN" sz="900">
                <a:latin typeface="微软雅黑" panose="020B0503020204020204" charset="-122"/>
                <a:ea typeface="微软雅黑" panose="020B0503020204020204" charset="-122"/>
              </a:rPr>
              <a:t>and power load</a:t>
            </a:r>
            <a:endParaRPr lang="zh-CN" altLang="en-US" sz="1400">
              <a:latin typeface="微软雅黑" panose="020B0503020204020204" charset="-122"/>
              <a:ea typeface="微软雅黑" panose="020B0503020204020204" charset="-122"/>
            </a:endParaRPr>
          </a:p>
          <a:p>
            <a:pPr indent="0" fontAlgn="auto">
              <a:lnSpc>
                <a:spcPts val="2500"/>
              </a:lnSpc>
            </a:pPr>
            <a:endParaRPr lang="zh-CN" altLang="en-US" sz="1400">
              <a:latin typeface="微软雅黑" panose="020B0503020204020204" charset="-122"/>
              <a:ea typeface="微软雅黑" panose="020B0503020204020204" charset="-122"/>
            </a:endParaRPr>
          </a:p>
          <a:p>
            <a:pPr indent="0" fontAlgn="auto">
              <a:lnSpc>
                <a:spcPts val="2500"/>
              </a:lnSpc>
            </a:pPr>
            <a:r>
              <a:rPr sz="1200" b="1">
                <a:latin typeface="微软雅黑" panose="020B0503020204020204" charset="-122"/>
                <a:ea typeface="微软雅黑" panose="020B0503020204020204" charset="-122"/>
                <a:cs typeface="微软雅黑" panose="020B0503020204020204" charset="-122"/>
                <a:sym typeface="+mn-ea"/>
              </a:rPr>
              <a:t> </a:t>
            </a: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b="1">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0000"/>
              </a:lnSpc>
            </a:pPr>
            <a:endParaRPr lang="zh-CN" altLang="en-US" sz="900">
              <a:solidFill>
                <a:schemeClr val="tx1"/>
              </a:solidFill>
              <a:latin typeface="微软雅黑" panose="020B0503020204020204" charset="-122"/>
              <a:ea typeface="微软雅黑" panose="020B0503020204020204" charset="-122"/>
            </a:endParaRPr>
          </a:p>
          <a:p>
            <a:pPr indent="0" algn="l" fontAlgn="auto">
              <a:lnSpc>
                <a:spcPct val="110000"/>
              </a:lnSpc>
            </a:pPr>
            <a:r>
              <a:rPr lang="zh-CN" altLang="en-US" sz="900">
                <a:latin typeface="微软雅黑" panose="020B0503020204020204" charset="-122"/>
                <a:ea typeface="微软雅黑" panose="020B0503020204020204" charset="-122"/>
                <a:sym typeface="+mn-ea"/>
              </a:rPr>
              <a:t>Standard configuration</a:t>
            </a:r>
            <a:endParaRPr lang="zh-CN" altLang="en-US" sz="900">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5"/>
          <a:stretch>
            <a:fillRect/>
          </a:stretch>
        </p:blipFill>
        <p:spPr>
          <a:xfrm>
            <a:off x="1021080" y="3348355"/>
            <a:ext cx="2939415" cy="1876425"/>
          </a:xfrm>
          <a:prstGeom prst="rect">
            <a:avLst/>
          </a:prstGeom>
        </p:spPr>
      </p:pic>
    </p:spTree>
    <p:custDataLst>
      <p:tags r:id="rId6"/>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r>
              <a:rPr lang="en-US" altLang="zh-CN" sz="2135" b="1" smtClean="0">
                <a:solidFill>
                  <a:srgbClr val="000000"/>
                </a:solidFill>
                <a:latin typeface="微软雅黑" panose="020B0503020204020204" charset="-122"/>
                <a:ea typeface="微软雅黑" panose="020B0503020204020204" charset="-122"/>
              </a:rPr>
              <a:t>12</a:t>
            </a:r>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295" y="92075"/>
            <a:ext cx="5380926"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9.  Manual Generator solution </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4" name="图片 3"/>
          <p:cNvPicPr>
            <a:picLocks noChangeAspect="1"/>
          </p:cNvPicPr>
          <p:nvPr/>
        </p:nvPicPr>
        <p:blipFill>
          <a:blip r:embed="rId4"/>
          <a:stretch>
            <a:fillRect/>
          </a:stretch>
        </p:blipFill>
        <p:spPr>
          <a:xfrm>
            <a:off x="6784340" y="1329055"/>
            <a:ext cx="2339975" cy="5165090"/>
          </a:xfrm>
          <a:prstGeom prst="rect">
            <a:avLst/>
          </a:prstGeom>
        </p:spPr>
      </p:pic>
      <p:pic>
        <p:nvPicPr>
          <p:cNvPr id="8" name="图片 7"/>
          <p:cNvPicPr>
            <a:picLocks noChangeAspect="1"/>
          </p:cNvPicPr>
          <p:nvPr/>
        </p:nvPicPr>
        <p:blipFill>
          <a:blip r:embed="rId5"/>
          <a:stretch>
            <a:fillRect/>
          </a:stretch>
        </p:blipFill>
        <p:spPr>
          <a:xfrm>
            <a:off x="9316720" y="1367155"/>
            <a:ext cx="2437130" cy="5126990"/>
          </a:xfrm>
          <a:prstGeom prst="rect">
            <a:avLst/>
          </a:prstGeom>
        </p:spPr>
      </p:pic>
      <p:pic>
        <p:nvPicPr>
          <p:cNvPr id="9" name="图片 8"/>
          <p:cNvPicPr>
            <a:picLocks noChangeAspect="1"/>
          </p:cNvPicPr>
          <p:nvPr/>
        </p:nvPicPr>
        <p:blipFill>
          <a:blip r:embed="rId6"/>
          <a:stretch>
            <a:fillRect/>
          </a:stretch>
        </p:blipFill>
        <p:spPr>
          <a:xfrm>
            <a:off x="4207510" y="1303655"/>
            <a:ext cx="2384425" cy="5261610"/>
          </a:xfrm>
          <a:prstGeom prst="rect">
            <a:avLst/>
          </a:prstGeom>
        </p:spPr>
      </p:pic>
      <p:sp>
        <p:nvSpPr>
          <p:cNvPr id="7" name="文本框 6"/>
          <p:cNvSpPr txBox="1"/>
          <p:nvPr/>
        </p:nvSpPr>
        <p:spPr>
          <a:xfrm>
            <a:off x="687070" y="840105"/>
            <a:ext cx="3973830" cy="368300"/>
          </a:xfrm>
          <a:prstGeom prst="rect">
            <a:avLst/>
          </a:prstGeom>
          <a:noFill/>
        </p:spPr>
        <p:txBody>
          <a:bodyPr wrap="square" rtlCol="0">
            <a:spAutoFit/>
          </a:bodyPr>
          <a:p>
            <a:r>
              <a:rPr lang="en-US" altLang="zh-CN"/>
              <a:t>APP  Setting </a:t>
            </a:r>
            <a:endParaRPr lang="zh-CN" altLang="en-US"/>
          </a:p>
        </p:txBody>
      </p:sp>
      <p:pic>
        <p:nvPicPr>
          <p:cNvPr id="2" name="图片 1"/>
          <p:cNvPicPr>
            <a:picLocks noChangeAspect="1"/>
          </p:cNvPicPr>
          <p:nvPr/>
        </p:nvPicPr>
        <p:blipFill>
          <a:blip r:embed="rId7"/>
          <a:stretch>
            <a:fillRect/>
          </a:stretch>
        </p:blipFill>
        <p:spPr>
          <a:xfrm>
            <a:off x="971550" y="1208405"/>
            <a:ext cx="1998345" cy="1859915"/>
          </a:xfrm>
          <a:prstGeom prst="rect">
            <a:avLst/>
          </a:prstGeom>
        </p:spPr>
      </p:pic>
      <p:pic>
        <p:nvPicPr>
          <p:cNvPr id="3" name="图片 2"/>
          <p:cNvPicPr>
            <a:picLocks noChangeAspect="1"/>
          </p:cNvPicPr>
          <p:nvPr/>
        </p:nvPicPr>
        <p:blipFill>
          <a:blip r:embed="rId8"/>
          <a:stretch>
            <a:fillRect/>
          </a:stretch>
        </p:blipFill>
        <p:spPr>
          <a:xfrm>
            <a:off x="971550" y="3175000"/>
            <a:ext cx="2219960" cy="3390265"/>
          </a:xfrm>
          <a:prstGeom prst="rect">
            <a:avLst/>
          </a:prstGeom>
        </p:spPr>
      </p:pic>
    </p:spTree>
    <p:custDataLst>
      <p:tags r:id="rId9"/>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fld id="{7D9BB5D0-35E4-459D-AEF3-FE4D7C45CC19}" type="slidenum">
              <a:rPr lang="en-US" altLang="zh-CN" sz="2135" b="1" smtClean="0">
                <a:solidFill>
                  <a:srgbClr val="000000"/>
                </a:solidFill>
                <a:latin typeface="微软雅黑" panose="020B0503020204020204" charset="-122"/>
                <a:ea typeface="微软雅黑" panose="020B0503020204020204" charset="-122"/>
              </a:rPr>
            </a:fld>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295" y="92075"/>
            <a:ext cx="3963975"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10.EMS Touch screen</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sp>
        <p:nvSpPr>
          <p:cNvPr id="21" name="文本框 20"/>
          <p:cNvSpPr txBox="1"/>
          <p:nvPr/>
        </p:nvSpPr>
        <p:spPr>
          <a:xfrm>
            <a:off x="650930" y="1184359"/>
            <a:ext cx="3624580" cy="4934585"/>
          </a:xfrm>
          <a:prstGeom prst="rect">
            <a:avLst/>
          </a:prstGeom>
          <a:noFill/>
        </p:spPr>
        <p:txBody>
          <a:bodyPr wrap="square" rtlCol="0">
            <a:noAutofit/>
          </a:bodyPr>
          <a:p>
            <a:pPr indent="0" fontAlgn="auto">
              <a:lnSpc>
                <a:spcPts val="2500"/>
              </a:lnSpc>
            </a:pPr>
            <a:r>
              <a:rPr lang="en-US" altLang="zh-CN" sz="1200" b="1">
                <a:latin typeface="微软雅黑" panose="020B0503020204020204" charset="-122"/>
                <a:ea typeface="微软雅黑" panose="020B0503020204020204" charset="-122"/>
                <a:sym typeface="+mn-ea"/>
              </a:rPr>
              <a:t>Specific application scenarios</a:t>
            </a:r>
            <a:endParaRPr lang="en-US" altLang="zh-CN" sz="1200" b="1">
              <a:latin typeface="微软雅黑" panose="020B0503020204020204" charset="-122"/>
              <a:ea typeface="微软雅黑" panose="020B0503020204020204" charset="-122"/>
              <a:sym typeface="+mn-ea"/>
            </a:endParaRPr>
          </a:p>
          <a:p>
            <a:pPr indent="0" fontAlgn="auto">
              <a:lnSpc>
                <a:spcPts val="2500"/>
              </a:lnSpc>
            </a:pPr>
            <a:r>
              <a:rPr lang="en-US" sz="1000">
                <a:solidFill>
                  <a:schemeClr val="tx1"/>
                </a:solidFill>
                <a:latin typeface="Arial" panose="020B0604020202020204" pitchFamily="34" charset="0"/>
                <a:cs typeface="Arial" panose="020B0604020202020204" pitchFamily="34" charset="0"/>
              </a:rPr>
              <a:t>If you want to use the touch display screen for convenient operation, easy viewing of machine status and modification of parameters, and intuitive display of machine status, you only need to remove the original IOT Bluetooth WIFI module and replace it with an EMS screen.</a:t>
            </a:r>
            <a:endParaRPr lang="en-US" sz="1000">
              <a:solidFill>
                <a:schemeClr val="tx1"/>
              </a:solidFill>
              <a:latin typeface="Arial" panose="020B0604020202020204" pitchFamily="34" charset="0"/>
              <a:cs typeface="Arial" panose="020B0604020202020204" pitchFamily="34" charset="0"/>
            </a:endParaRPr>
          </a:p>
          <a:p>
            <a:pPr algn="l">
              <a:lnSpc>
                <a:spcPct val="100000"/>
              </a:lnSpc>
            </a:pPr>
            <a:r>
              <a:rPr lang="en-US" altLang="zh-CN" sz="1200" b="1">
                <a:latin typeface="微软雅黑" panose="020B0503020204020204" charset="-122"/>
                <a:ea typeface="微软雅黑" panose="020B0503020204020204" charset="-122"/>
                <a:sym typeface="+mn-ea"/>
              </a:rPr>
              <a:t>Accessory SKU </a:t>
            </a:r>
            <a:endParaRPr lang="en-US" altLang="zh-CN" sz="1200" b="1">
              <a:latin typeface="微软雅黑" panose="020B0503020204020204" charset="-122"/>
              <a:ea typeface="微软雅黑" panose="020B0503020204020204" charset="-122"/>
              <a:sym typeface="+mn-ea"/>
            </a:endParaRPr>
          </a:p>
          <a:p>
            <a:pPr algn="l">
              <a:lnSpc>
                <a:spcPct val="100000"/>
              </a:lnSpc>
            </a:pPr>
            <a:endParaRPr lang="en-US" altLang="zh-CN" sz="1000">
              <a:latin typeface="微软雅黑" panose="020B0503020204020204" charset="-122"/>
              <a:ea typeface="微软雅黑" panose="020B0503020204020204" charset="-122"/>
            </a:endParaRPr>
          </a:p>
          <a:p>
            <a:pPr algn="l">
              <a:lnSpc>
                <a:spcPct val="100000"/>
              </a:lnSpc>
            </a:pPr>
            <a:r>
              <a:rPr lang="en-US" altLang="zh-CN" sz="1000">
                <a:latin typeface="微软雅黑" panose="020B0503020204020204" charset="-122"/>
                <a:ea typeface="微软雅黑" panose="020B0503020204020204" charset="-122"/>
              </a:rPr>
              <a:t>19.0704.0267</a:t>
            </a:r>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00(</a:t>
            </a:r>
            <a:r>
              <a:rPr lang="zh-CN" altLang="en-US" sz="1000">
                <a:latin typeface="微软雅黑" panose="020B0503020204020204" charset="-122"/>
                <a:ea typeface="微软雅黑" panose="020B0503020204020204" charset="-122"/>
                <a:sym typeface="+mn-ea"/>
              </a:rPr>
              <a:t>EMS </a:t>
            </a:r>
            <a:r>
              <a:rPr lang="en-US" altLang="zh-CN" sz="1000">
                <a:latin typeface="微软雅黑" panose="020B0503020204020204" charset="-122"/>
                <a:ea typeface="微软雅黑" panose="020B0503020204020204" charset="-122"/>
                <a:sym typeface="+mn-ea"/>
              </a:rPr>
              <a:t>without meter</a:t>
            </a:r>
            <a:r>
              <a:rPr lang="en-US" altLang="zh-CN" sz="1000">
                <a:latin typeface="微软雅黑" panose="020B0503020204020204" charset="-122"/>
                <a:ea typeface="微软雅黑" panose="020B0503020204020204" charset="-122"/>
              </a:rPr>
              <a:t>)</a:t>
            </a:r>
            <a:endParaRPr lang="en-US" altLang="zh-CN" sz="1000">
              <a:latin typeface="微软雅黑" panose="020B0503020204020204" charset="-122"/>
              <a:ea typeface="微软雅黑" panose="020B0503020204020204" charset="-122"/>
            </a:endParaRPr>
          </a:p>
          <a:p>
            <a:pPr indent="0" fontAlgn="auto">
              <a:lnSpc>
                <a:spcPts val="2500"/>
              </a:lnSpc>
            </a:pPr>
            <a:r>
              <a:rPr lang="en-US" altLang="zh-CN" sz="1000">
                <a:latin typeface="微软雅黑" panose="020B0503020204020204" charset="-122"/>
                <a:ea typeface="微软雅黑" panose="020B0503020204020204" charset="-122"/>
              </a:rPr>
              <a:t>19.0704.0296</a:t>
            </a:r>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00(</a:t>
            </a:r>
            <a:r>
              <a:rPr lang="zh-CN" altLang="en-US" sz="1000">
                <a:latin typeface="微软雅黑" panose="020B0503020204020204" charset="-122"/>
                <a:ea typeface="微软雅黑" panose="020B0503020204020204" charset="-122"/>
                <a:sym typeface="+mn-ea"/>
              </a:rPr>
              <a:t>EMS </a:t>
            </a:r>
            <a:r>
              <a:rPr lang="en-US" altLang="zh-CN" sz="1000">
                <a:latin typeface="微软雅黑" panose="020B0503020204020204" charset="-122"/>
                <a:ea typeface="微软雅黑" panose="020B0503020204020204" charset="-122"/>
                <a:sym typeface="+mn-ea"/>
              </a:rPr>
              <a:t>with meter for AC Coupled</a:t>
            </a:r>
            <a:r>
              <a:rPr lang="en-US" altLang="zh-CN" sz="1000">
                <a:latin typeface="微软雅黑" panose="020B0503020204020204" charset="-122"/>
                <a:ea typeface="微软雅黑" panose="020B0503020204020204" charset="-122"/>
              </a:rPr>
              <a:t>)</a:t>
            </a:r>
            <a:endParaRPr lang="zh-CN" altLang="en-US" sz="1000">
              <a:latin typeface="微软雅黑" panose="020B0503020204020204" charset="-122"/>
              <a:ea typeface="微软雅黑" panose="020B0503020204020204" charset="-122"/>
            </a:endParaRPr>
          </a:p>
        </p:txBody>
      </p:sp>
      <p:pic>
        <p:nvPicPr>
          <p:cNvPr id="3" name="图片 2" descr="upload_post_object_v2_3504623192"/>
          <p:cNvPicPr>
            <a:picLocks noChangeAspect="1"/>
          </p:cNvPicPr>
          <p:nvPr/>
        </p:nvPicPr>
        <p:blipFill>
          <a:blip r:embed="rId4"/>
          <a:stretch>
            <a:fillRect/>
          </a:stretch>
        </p:blipFill>
        <p:spPr>
          <a:xfrm>
            <a:off x="4439320" y="1354440"/>
            <a:ext cx="3441038" cy="4594423"/>
          </a:xfrm>
          <a:prstGeom prst="rect">
            <a:avLst/>
          </a:prstGeom>
        </p:spPr>
      </p:pic>
      <p:pic>
        <p:nvPicPr>
          <p:cNvPr id="6" name="图片 5" descr="upload_post_object_v2_977507315"/>
          <p:cNvPicPr>
            <a:picLocks noChangeAspect="1"/>
          </p:cNvPicPr>
          <p:nvPr/>
        </p:nvPicPr>
        <p:blipFill>
          <a:blip r:embed="rId5"/>
          <a:stretch>
            <a:fillRect/>
          </a:stretch>
        </p:blipFill>
        <p:spPr>
          <a:xfrm>
            <a:off x="7961974" y="1354440"/>
            <a:ext cx="3441016" cy="4594393"/>
          </a:xfrm>
          <a:prstGeom prst="rect">
            <a:avLst/>
          </a:prstGeom>
        </p:spPr>
      </p:pic>
      <p:sp>
        <p:nvSpPr>
          <p:cNvPr id="8" name="文本框 7"/>
          <p:cNvSpPr txBox="1"/>
          <p:nvPr userDrawn="1"/>
        </p:nvSpPr>
        <p:spPr>
          <a:xfrm>
            <a:off x="4275516" y="6607493"/>
            <a:ext cx="309880" cy="368300"/>
          </a:xfrm>
          <a:prstGeom prst="rect">
            <a:avLst/>
          </a:prstGeom>
        </p:spPr>
        <p:txBody>
          <a:bodyPr wrap="none" rtlCol="0">
            <a:spAutoFit/>
          </a:bodyPr>
          <a:p>
            <a:endParaRPr lang="zh-CN" altLang="en-US"/>
          </a:p>
        </p:txBody>
      </p:sp>
    </p:spTree>
    <p:custDataLst>
      <p:tags r:id="rId6"/>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fld id="{7D9BB5D0-35E4-459D-AEF3-FE4D7C45CC19}" type="slidenum">
              <a:rPr lang="en-US" altLang="zh-CN" sz="2135" b="1" smtClean="0">
                <a:solidFill>
                  <a:srgbClr val="000000"/>
                </a:solidFill>
                <a:latin typeface="微软雅黑" panose="020B0503020204020204" charset="-122"/>
                <a:ea typeface="微软雅黑" panose="020B0503020204020204" charset="-122"/>
              </a:rPr>
            </a:fld>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507" y="92287"/>
            <a:ext cx="6565604"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11.Install outside</a:t>
            </a:r>
            <a:endParaRPr lang="en-US" altLang="zh-CN" sz="2400">
              <a:solidFill>
                <a:schemeClr val="accent3">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sp>
        <p:nvSpPr>
          <p:cNvPr id="21" name="文本框 20"/>
          <p:cNvSpPr txBox="1"/>
          <p:nvPr/>
        </p:nvSpPr>
        <p:spPr>
          <a:xfrm>
            <a:off x="446236" y="1132255"/>
            <a:ext cx="3511479" cy="2648367"/>
          </a:xfrm>
          <a:prstGeom prst="rect">
            <a:avLst/>
          </a:prstGeom>
          <a:noFill/>
        </p:spPr>
        <p:txBody>
          <a:bodyPr wrap="square" rtlCol="0">
            <a:noAutofit/>
          </a:bodyPr>
          <a:p>
            <a:pPr indent="0" algn="l" fontAlgn="auto">
              <a:lnSpc>
                <a:spcPts val="2500"/>
              </a:lnSpc>
            </a:pPr>
            <a:r>
              <a:rPr lang="zh-CN" altLang="en-US" sz="1200" b="1">
                <a:latin typeface="微软雅黑" panose="020B0503020204020204" charset="-122"/>
                <a:ea typeface="微软雅黑" panose="020B0503020204020204" charset="-122"/>
                <a:sym typeface="+mn-ea"/>
              </a:rPr>
              <a:t>Specific application scenarios</a:t>
            </a:r>
            <a:endParaRPr lang="zh-CN" altLang="en-US" sz="1200">
              <a:latin typeface="微软雅黑" panose="020B0503020204020204" charset="-122"/>
              <a:ea typeface="微软雅黑" panose="020B0503020204020204" charset="-122"/>
            </a:endParaRPr>
          </a:p>
          <a:p>
            <a:pPr indent="0" algn="l" fontAlgn="auto">
              <a:lnSpc>
                <a:spcPct val="200000"/>
              </a:lnSpc>
            </a:pPr>
            <a:r>
              <a:rPr lang="en-US" sz="1000">
                <a:latin typeface="Arial" panose="020B0604020202020204" pitchFamily="34" charset="0"/>
                <a:cs typeface="Arial" panose="020B0604020202020204" pitchFamily="34" charset="0"/>
                <a:sym typeface="+mn-ea"/>
              </a:rPr>
              <a:t>When the machine is installed outdoors, it needs to install Power Shelter. At present, EP760 in Europe does not have a protective shed like that in the United States, and customers in Europe need to purchase it on Amazon.</a:t>
            </a:r>
            <a:endParaRPr lang="zh-CN" altLang="en-US" sz="1200">
              <a:latin typeface="微软雅黑" panose="020B0503020204020204" charset="-122"/>
              <a:ea typeface="微软雅黑" panose="020B0503020204020204" charset="-122"/>
              <a:sym typeface="+mn-ea"/>
            </a:endParaRPr>
          </a:p>
          <a:p>
            <a:pPr indent="0" algn="l" fontAlgn="auto">
              <a:lnSpc>
                <a:spcPct val="200000"/>
              </a:lnSpc>
            </a:pPr>
            <a:endParaRPr lang="zh-CN" altLang="en-US" sz="1400">
              <a:latin typeface="微软雅黑" panose="020B0503020204020204" charset="-122"/>
              <a:ea typeface="微软雅黑" panose="020B0503020204020204" charset="-122"/>
            </a:endParaRPr>
          </a:p>
          <a:p>
            <a:pPr algn="l">
              <a:lnSpc>
                <a:spcPct val="100000"/>
              </a:lnSpc>
            </a:pPr>
            <a:endParaRPr lang="zh-CN" altLang="en-US" sz="1200" b="1">
              <a:latin typeface="微软雅黑" panose="020B0503020204020204" charset="-122"/>
              <a:ea typeface="微软雅黑" panose="020B0503020204020204" charset="-122"/>
              <a:sym typeface="+mn-ea"/>
            </a:endParaRPr>
          </a:p>
          <a:p>
            <a:pPr algn="l">
              <a:lnSpc>
                <a:spcPct val="100000"/>
              </a:lnSpc>
            </a:pPr>
            <a:endParaRPr lang="zh-CN" altLang="en-US" sz="1400">
              <a:latin typeface="微软雅黑" panose="020B0503020204020204" charset="-122"/>
              <a:ea typeface="微软雅黑" panose="020B0503020204020204" charset="-122"/>
            </a:endParaRPr>
          </a:p>
          <a:p>
            <a:pPr algn="l">
              <a:lnSpc>
                <a:spcPct val="100000"/>
              </a:lnSpc>
            </a:pPr>
            <a:endParaRPr lang="zh-CN" altLang="en-US" sz="1200">
              <a:latin typeface="微软雅黑" panose="020B0503020204020204" charset="-122"/>
              <a:ea typeface="微软雅黑" panose="020B0503020204020204" charset="-122"/>
            </a:endParaRPr>
          </a:p>
          <a:p>
            <a:pPr indent="0" fontAlgn="auto">
              <a:lnSpc>
                <a:spcPts val="2500"/>
              </a:lnSpc>
            </a:pPr>
            <a:endParaRPr lang="zh-CN" altLang="en-US" sz="900">
              <a:latin typeface="微软雅黑" panose="020B0503020204020204" charset="-122"/>
              <a:ea typeface="微软雅黑" panose="020B0503020204020204" charset="-122"/>
            </a:endParaRPr>
          </a:p>
        </p:txBody>
      </p:sp>
      <p:pic>
        <p:nvPicPr>
          <p:cNvPr id="2" name="图片 1" descr="upload_post_object_v2_3927141657"/>
          <p:cNvPicPr>
            <a:picLocks noChangeAspect="1"/>
          </p:cNvPicPr>
          <p:nvPr/>
        </p:nvPicPr>
        <p:blipFill>
          <a:blip r:embed="rId4"/>
          <a:stretch>
            <a:fillRect/>
          </a:stretch>
        </p:blipFill>
        <p:spPr>
          <a:xfrm>
            <a:off x="4044441" y="1852595"/>
            <a:ext cx="7971417" cy="3045330"/>
          </a:xfrm>
          <a:prstGeom prst="rect">
            <a:avLst/>
          </a:prstGeom>
        </p:spPr>
      </p:pic>
      <p:pic>
        <p:nvPicPr>
          <p:cNvPr id="5" name="图片 4" descr="upload_post_object_v2_1706244763"/>
          <p:cNvPicPr>
            <a:picLocks noChangeAspect="1"/>
          </p:cNvPicPr>
          <p:nvPr/>
        </p:nvPicPr>
        <p:blipFill>
          <a:blip r:embed="rId5"/>
          <a:stretch>
            <a:fillRect/>
          </a:stretch>
        </p:blipFill>
        <p:spPr>
          <a:xfrm>
            <a:off x="584746" y="3955773"/>
            <a:ext cx="2048119" cy="2538160"/>
          </a:xfrm>
          <a:prstGeom prst="rect">
            <a:avLst/>
          </a:prstGeom>
        </p:spPr>
      </p:pic>
    </p:spTree>
    <p:custDataLst>
      <p:tags r:id="rId6"/>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upload_post_object_v2_2009348521"/>
          <p:cNvPicPr>
            <a:picLocks noChangeAspect="1"/>
          </p:cNvPicPr>
          <p:nvPr/>
        </p:nvPicPr>
        <p:blipFill>
          <a:blip r:embed="rId1"/>
          <a:stretch>
            <a:fillRect/>
          </a:stretch>
        </p:blipFill>
        <p:spPr>
          <a:xfrm>
            <a:off x="3826416" y="895213"/>
            <a:ext cx="4057650" cy="752475"/>
          </a:xfrm>
          <a:prstGeom prst="rect">
            <a:avLst/>
          </a:prstGeom>
        </p:spPr>
      </p:pic>
      <p:pic>
        <p:nvPicPr>
          <p:cNvPr id="4" name="图片 3" descr="upload_post_object_v2_2365557393"/>
          <p:cNvPicPr>
            <a:picLocks noChangeAspect="1"/>
          </p:cNvPicPr>
          <p:nvPr/>
        </p:nvPicPr>
        <p:blipFill>
          <a:blip r:embed="rId2"/>
          <a:stretch>
            <a:fillRect/>
          </a:stretch>
        </p:blipFill>
        <p:spPr>
          <a:xfrm>
            <a:off x="4072997" y="1574745"/>
            <a:ext cx="3371850" cy="8382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8" name="图片 7" descr="upload_post_object_v2_2943073334"/>
          <p:cNvPicPr>
            <a:picLocks noChangeAspect="1"/>
          </p:cNvPicPr>
          <p:nvPr/>
        </p:nvPicPr>
        <p:blipFill>
          <a:blip r:embed="rId4"/>
          <a:stretch>
            <a:fillRect/>
          </a:stretch>
        </p:blipFill>
        <p:spPr>
          <a:xfrm>
            <a:off x="2228063" y="2412987"/>
            <a:ext cx="8375376" cy="4445032"/>
          </a:xfrm>
          <a:prstGeom prst="rect">
            <a:avLst/>
          </a:prstGeom>
        </p:spPr>
      </p:pic>
      <p:sp>
        <p:nvSpPr>
          <p:cNvPr id="25" name="灯片编号占位符 24"/>
          <p:cNvSpPr>
            <a:spLocks noGrp="1"/>
          </p:cNvSpPr>
          <p:nvPr>
            <p:ph type="sldNum" sz="quarter" idx="12"/>
            <p:custDataLst>
              <p:tags r:id="rId5"/>
            </p:custDataLst>
          </p:nvPr>
        </p:nvSpPr>
        <p:spPr/>
        <p:txBody>
          <a:bodyPr>
            <a:normAutofit fontScale="70000"/>
          </a:bodyPr>
          <a:p>
            <a:r>
              <a:rPr lang="en-US" altLang="zh-CN" sz="2135" b="1" smtClean="0">
                <a:solidFill>
                  <a:srgbClr val="000000"/>
                </a:solidFill>
                <a:latin typeface="微软雅黑" panose="020B0503020204020204" charset="-122"/>
                <a:ea typeface="微软雅黑" panose="020B0503020204020204" charset="-122"/>
              </a:rPr>
              <a:t>18</a:t>
            </a:r>
            <a:endParaRPr lang="zh-CN" altLang="en-US" sz="2135" b="1" smtClean="0">
              <a:solidFill>
                <a:srgbClr val="000000"/>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sp>
        <p:nvSpPr>
          <p:cNvPr id="13" name="流程图: 可选过程 12"/>
          <p:cNvSpPr/>
          <p:nvPr/>
        </p:nvSpPr>
        <p:spPr>
          <a:xfrm>
            <a:off x="3333115" y="213360"/>
            <a:ext cx="4546600" cy="66738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624627" y="271767"/>
            <a:ext cx="5934166" cy="829945"/>
          </a:xfrm>
          <a:prstGeom prst="rect">
            <a:avLst/>
          </a:prstGeom>
          <a:noFill/>
        </p:spPr>
        <p:txBody>
          <a:bodyPr wrap="square" rtlCol="0">
            <a:noAutofit/>
            <a:scene3d>
              <a:camera prst="orthographicFront"/>
              <a:lightRig rig="threePt" dir="t"/>
            </a:scene3d>
          </a:bodyPr>
          <a:p>
            <a:pPr algn="ctr"/>
            <a:r>
              <a:rPr lang="en-US" sz="2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Content </a:t>
            </a:r>
            <a:endParaRPr lang="en-US" sz="24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26" name="标题 25"/>
          <p:cNvSpPr/>
          <p:nvPr>
            <p:ph type="title" idx="1"/>
            <p:custDataLst>
              <p:tags r:id="rId2"/>
            </p:custDataLst>
          </p:nvPr>
        </p:nvSpPr>
        <p:spPr>
          <a:xfrm>
            <a:off x="3528695" y="984885"/>
            <a:ext cx="7048500" cy="5668645"/>
          </a:xfrm>
        </p:spPr>
        <p:txBody>
          <a:bodyPr>
            <a:noAutofit/>
          </a:bodyPr>
          <a:p>
            <a:r>
              <a:rPr lang="en-US" altLang="zh-CN" sz="2800">
                <a:solidFill>
                  <a:srgbClr val="00B0F0"/>
                </a:solidFill>
                <a:latin typeface="微软雅黑" panose="020B0503020204020204" charset="-122"/>
                <a:ea typeface="微软雅黑" panose="020B0503020204020204" charset="-122"/>
                <a:cs typeface="微软雅黑" panose="020B0503020204020204" charset="-122"/>
              </a:rPr>
              <a:t>1.  EP760</a:t>
            </a:r>
            <a:r>
              <a:rPr lang="zh-CN" altLang="en-US" sz="2800">
                <a:solidFill>
                  <a:srgbClr val="00B0F0"/>
                </a:solidFill>
                <a:latin typeface="微软雅黑" panose="020B0503020204020204" charset="-122"/>
                <a:ea typeface="微软雅黑" panose="020B0503020204020204" charset="-122"/>
                <a:cs typeface="微软雅黑" panose="020B0503020204020204" charset="-122"/>
              </a:rPr>
              <a:t>+</a:t>
            </a:r>
            <a:r>
              <a:rPr lang="en-US" altLang="zh-CN" sz="2800">
                <a:solidFill>
                  <a:srgbClr val="00B0F0"/>
                </a:solidFill>
                <a:latin typeface="微软雅黑" panose="020B0503020204020204" charset="-122"/>
                <a:ea typeface="微软雅黑" panose="020B0503020204020204" charset="-122"/>
                <a:cs typeface="微软雅黑" panose="020B0503020204020204" charset="-122"/>
              </a:rPr>
              <a:t>1B500</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2.  2EP760  Grid</a:t>
            </a:r>
            <a:r>
              <a:rPr lang="zh-CN" altLang="en-US" sz="2800">
                <a:solidFill>
                  <a:srgbClr val="00B0F0"/>
                </a:solidFill>
                <a:latin typeface="微软雅黑" panose="020B0503020204020204" charset="-122"/>
                <a:ea typeface="微软雅黑" panose="020B0503020204020204" charset="-122"/>
                <a:cs typeface="微软雅黑" panose="020B0503020204020204" charset="-122"/>
                <a:sym typeface="+mn-ea"/>
              </a:rPr>
              <a:t>+</a:t>
            </a: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Backup parallel</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3.  Self C</a:t>
            </a:r>
            <a:r>
              <a:rPr lang="en-US" altLang="zh-CN" sz="28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onsumption mode</a:t>
            </a:r>
            <a:br>
              <a:rPr lang="en-US" altLang="zh-CN" sz="28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br>
            <a:r>
              <a:rPr lang="en-US" altLang="zh-CN" sz="28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4</a:t>
            </a: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  Time Control mode</a:t>
            </a:r>
            <a:br>
              <a:rPr lang="zh-CN" altLang="en-US"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5.  Off Grid mode</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6.  Off</a:t>
            </a:r>
            <a:r>
              <a:rPr lang="zh-CN" altLang="en-US" sz="2800">
                <a:solidFill>
                  <a:srgbClr val="00B0F0"/>
                </a:solidFill>
                <a:latin typeface="微软雅黑" panose="020B0503020204020204" charset="-122"/>
                <a:ea typeface="微软雅黑" panose="020B0503020204020204" charset="-122"/>
                <a:cs typeface="微软雅黑" panose="020B0503020204020204" charset="-122"/>
                <a:sym typeface="+mn-ea"/>
              </a:rPr>
              <a:t>-</a:t>
            </a: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line ups mode</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7.  DC Coupled</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8.  AC Coupled</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9.  Manual Generator</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10.EMS Touch screen</a:t>
            </a:r>
            <a:b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br>
            <a:r>
              <a:rPr lang="en-US" altLang="zh-CN" sz="2800">
                <a:solidFill>
                  <a:srgbClr val="00B0F0"/>
                </a:solidFill>
                <a:latin typeface="微软雅黑" panose="020B0503020204020204" charset="-122"/>
                <a:ea typeface="微软雅黑" panose="020B0503020204020204" charset="-122"/>
                <a:cs typeface="微软雅黑" panose="020B0503020204020204" charset="-122"/>
                <a:sym typeface="+mn-ea"/>
              </a:rPr>
              <a:t>11.Install outside</a:t>
            </a:r>
            <a:endParaRPr lang="en-US" altLang="zh-CN" sz="28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p:nvPr>
            <p:ph type="title" idx="1"/>
            <p:custDataLst>
              <p:tags r:id="rId1"/>
            </p:custDataLst>
          </p:nvPr>
        </p:nvSpPr>
        <p:spPr>
          <a:xfrm>
            <a:off x="204047" y="92287"/>
            <a:ext cx="3663320"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  EP760</a:t>
            </a:r>
            <a:r>
              <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1*B500</a:t>
            </a:r>
            <a:endPar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1" name="灯片编号占位符 10"/>
          <p:cNvSpPr>
            <a:spLocks noGrp="1"/>
          </p:cNvSpPr>
          <p:nvPr>
            <p:ph type="sldNum" sz="quarter" idx="12"/>
            <p:custDataLst>
              <p:tags r:id="rId2"/>
            </p:custDataLst>
          </p:nvPr>
        </p:nvSpPr>
        <p:spPr/>
        <p:txBody>
          <a:bodyPr>
            <a:normAutofit fontScale="70000"/>
          </a:bodyPr>
          <a:lstStyle/>
          <a:p>
            <a:fld id="{7D9BB5D0-35E4-459D-AEF3-FE4D7C45CC19}" type="slidenum">
              <a:rPr lang="en-US" altLang="zh-CN" sz="2135" b="1" smtClean="0">
                <a:solidFill>
                  <a:srgbClr val="000000"/>
                </a:solidFill>
              </a:rPr>
            </a:fld>
            <a:endParaRPr lang="zh-CN" altLang="en-US" sz="2135" b="1" smtClean="0">
              <a:solidFill>
                <a:srgbClr val="000000"/>
              </a:solidFill>
            </a:endParaRPr>
          </a:p>
        </p:txBody>
      </p:sp>
      <p:sp>
        <p:nvSpPr>
          <p:cNvPr id="18" name="文本框 17"/>
          <p:cNvSpPr txBox="1"/>
          <p:nvPr/>
        </p:nvSpPr>
        <p:spPr>
          <a:xfrm>
            <a:off x="520065" y="1007794"/>
            <a:ext cx="4132053" cy="4679315"/>
          </a:xfrm>
          <a:prstGeom prst="rect">
            <a:avLst/>
          </a:prstGeom>
          <a:noFill/>
        </p:spPr>
        <p:txBody>
          <a:bodyPr wrap="square" rtlCol="0">
            <a:noAutofit/>
          </a:bodyPr>
          <a:p>
            <a:pPr indent="0" algn="l" fontAlgn="auto">
              <a:lnSpc>
                <a:spcPts val="2000"/>
              </a:lnSpc>
            </a:pPr>
            <a:r>
              <a:rPr lang="en-US" altLang="zh-CN" sz="1200" b="1">
                <a:latin typeface="微软雅黑" panose="020B0503020204020204" charset="-122"/>
                <a:ea typeface="微软雅黑" panose="020B0503020204020204" charset="-122"/>
                <a:cs typeface="微软雅黑" panose="020B0503020204020204" charset="-122"/>
                <a:sym typeface="+mn-ea"/>
              </a:rPr>
              <a:t>Specific application scenarios</a:t>
            </a:r>
            <a:endParaRPr lang="en-US" altLang="zh-CN" sz="1200" b="1">
              <a:latin typeface="微软雅黑" panose="020B0503020204020204" charset="-122"/>
              <a:ea typeface="微软雅黑" panose="020B0503020204020204" charset="-122"/>
              <a:cs typeface="微软雅黑" panose="020B0503020204020204" charset="-122"/>
              <a:sym typeface="+mn-ea"/>
            </a:endParaRPr>
          </a:p>
          <a:p>
            <a:pPr indent="0" fontAlgn="auto">
              <a:lnSpc>
                <a:spcPts val="2540"/>
              </a:lnSpc>
            </a:pPr>
            <a:r>
              <a:rPr lang="en-US" altLang="zh-CN" sz="900">
                <a:solidFill>
                  <a:srgbClr val="000000"/>
                </a:solidFill>
                <a:latin typeface="微软雅黑" panose="020B0503020204020204" charset="-122"/>
                <a:ea typeface="微软雅黑" panose="020B0503020204020204" charset="-122"/>
                <a:cs typeface="微软雅黑" panose="020B0503020204020204" charset="-122"/>
                <a:sym typeface="+mn-ea"/>
              </a:rPr>
              <a:t>EP760 comes with only one B500 battery pack</a:t>
            </a:r>
            <a:endParaRPr lang="en-US" altLang="zh-CN" sz="160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fontAlgn="auto">
              <a:lnSpc>
                <a:spcPts val="2540"/>
              </a:lnSpc>
            </a:pPr>
            <a:endParaRPr sz="1200" b="1">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ts val="2540"/>
              </a:lnSpc>
            </a:pPr>
            <a:r>
              <a:rPr sz="1200" b="1">
                <a:solidFill>
                  <a:schemeClr val="tx1"/>
                </a:solidFill>
                <a:latin typeface="微软雅黑" panose="020B0503020204020204" charset="-122"/>
                <a:ea typeface="微软雅黑" panose="020B0503020204020204" charset="-122"/>
                <a:cs typeface="微软雅黑" panose="020B0503020204020204" charset="-122"/>
              </a:rPr>
              <a:t>Main performance parameters</a:t>
            </a:r>
            <a:endParaRPr sz="1200" b="1">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ts val="2540"/>
              </a:lnSpc>
            </a:pPr>
            <a:r>
              <a:rPr lang="en-US" altLang="zh-CN" sz="900">
                <a:solidFill>
                  <a:srgbClr val="000000"/>
                </a:solidFill>
                <a:latin typeface="微软雅黑" panose="020B0503020204020204" charset="-122"/>
                <a:ea typeface="微软雅黑" panose="020B0503020204020204" charset="-122"/>
                <a:cs typeface="微软雅黑" panose="020B0503020204020204" charset="-122"/>
                <a:sym typeface="+mn-ea"/>
              </a:rPr>
              <a:t>High cost performance ratio</a:t>
            </a:r>
            <a:endParaRPr lang="en-US" altLang="zh-CN" sz="1400">
              <a:solidFill>
                <a:srgbClr val="000000"/>
              </a:solidFill>
              <a:latin typeface="微软雅黑" panose="020B0503020204020204" charset="-122"/>
              <a:ea typeface="微软雅黑" panose="020B0503020204020204" charset="-122"/>
              <a:cs typeface="微软雅黑" panose="020B0503020204020204" charset="-122"/>
              <a:sym typeface="+mn-ea"/>
            </a:endParaRPr>
          </a:p>
          <a:p>
            <a:pPr indent="0" fontAlgn="auto">
              <a:lnSpc>
                <a:spcPts val="2540"/>
              </a:lnSpc>
            </a:pPr>
            <a:endParaRPr sz="1200" b="1">
              <a:solidFill>
                <a:schemeClr val="tx1"/>
              </a:solidFill>
              <a:latin typeface="微软雅黑" panose="020B0503020204020204" charset="-122"/>
              <a:ea typeface="微软雅黑" panose="020B0503020204020204" charset="-122"/>
              <a:cs typeface="微软雅黑" panose="020B0503020204020204" charset="-122"/>
            </a:endParaRPr>
          </a:p>
          <a:p>
            <a:pPr indent="0" fontAlgn="auto">
              <a:lnSpc>
                <a:spcPts val="2540"/>
              </a:lnSpc>
            </a:pPr>
            <a:r>
              <a:rPr sz="1200" b="1">
                <a:solidFill>
                  <a:schemeClr val="tx1"/>
                </a:solidFill>
                <a:latin typeface="微软雅黑" panose="020B0503020204020204" charset="-122"/>
                <a:ea typeface="微软雅黑" panose="020B0503020204020204" charset="-122"/>
                <a:cs typeface="微软雅黑" panose="020B0503020204020204" charset="-122"/>
              </a:rPr>
              <a:t>Accessory SKU</a:t>
            </a:r>
            <a:endParaRPr sz="1200" b="1">
              <a:solidFill>
                <a:schemeClr val="tx1"/>
              </a:solidFill>
              <a:latin typeface="微软雅黑" panose="020B0503020204020204" charset="-122"/>
              <a:ea typeface="微软雅黑" panose="020B0503020204020204" charset="-122"/>
              <a:cs typeface="微软雅黑" panose="020B0503020204020204" charset="-122"/>
            </a:endParaRPr>
          </a:p>
          <a:p>
            <a:pPr indent="0" algn="l" fontAlgn="auto">
              <a:lnSpc>
                <a:spcPts val="2000"/>
              </a:lnSpc>
            </a:pPr>
            <a:r>
              <a:rPr sz="900">
                <a:latin typeface="微软雅黑" panose="020B0503020204020204" charset="-122"/>
                <a:ea typeface="微软雅黑" panose="020B0503020204020204" charset="-122"/>
                <a:cs typeface="微软雅黑" panose="020B0503020204020204" charset="-122"/>
                <a:sym typeface="+mn-ea"/>
              </a:rPr>
              <a:t>Standard configuration</a:t>
            </a:r>
            <a:endParaRPr lang="en-US" altLang="zh-CN" sz="90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2" name="图片 1" descr="1715074394477"/>
          <p:cNvPicPr>
            <a:picLocks noChangeAspect="1"/>
          </p:cNvPicPr>
          <p:nvPr/>
        </p:nvPicPr>
        <p:blipFill>
          <a:blip r:embed="rId4"/>
          <a:stretch>
            <a:fillRect/>
          </a:stretch>
        </p:blipFill>
        <p:spPr>
          <a:xfrm>
            <a:off x="4652143" y="906424"/>
            <a:ext cx="6409055" cy="5045075"/>
          </a:xfrm>
          <a:prstGeom prst="rect">
            <a:avLst/>
          </a:prstGeom>
        </p:spPr>
      </p:pic>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p:nvPr>
            <p:ph type="title" idx="1"/>
            <p:custDataLst>
              <p:tags r:id="rId1"/>
            </p:custDataLst>
          </p:nvPr>
        </p:nvSpPr>
        <p:spPr>
          <a:xfrm>
            <a:off x="-287181" y="28533"/>
            <a:ext cx="5949995" cy="574040"/>
          </a:xfrm>
        </p:spPr>
        <p:txBody>
          <a:bodyPr>
            <a:normAutofit/>
          </a:bodyPr>
          <a:p>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  2EP760  </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Grid</a:t>
            </a:r>
            <a:r>
              <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Backup parallel</a:t>
            </a:r>
            <a:endPar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1" name="灯片编号占位符 10"/>
          <p:cNvSpPr>
            <a:spLocks noGrp="1"/>
          </p:cNvSpPr>
          <p:nvPr>
            <p:ph type="sldNum" sz="quarter" idx="12"/>
            <p:custDataLst>
              <p:tags r:id="rId2"/>
            </p:custDataLst>
          </p:nvPr>
        </p:nvSpPr>
        <p:spPr/>
        <p:txBody>
          <a:bodyPr>
            <a:normAutofit fontScale="70000"/>
          </a:bodyPr>
          <a:lstStyle/>
          <a:p>
            <a:r>
              <a:rPr lang="en-US" altLang="zh-CN" sz="2135" b="1" smtClean="0">
                <a:solidFill>
                  <a:srgbClr val="000000"/>
                </a:solidFill>
              </a:rPr>
              <a:t>4</a:t>
            </a:r>
            <a:endParaRPr lang="zh-CN" altLang="en-US" sz="2135" b="1" smtClean="0">
              <a:solidFill>
                <a:srgbClr val="000000"/>
              </a:solidFill>
            </a:endParaRPr>
          </a:p>
        </p:txBody>
      </p:sp>
      <p:sp>
        <p:nvSpPr>
          <p:cNvPr id="18" name="文本框 17"/>
          <p:cNvSpPr txBox="1"/>
          <p:nvPr/>
        </p:nvSpPr>
        <p:spPr>
          <a:xfrm>
            <a:off x="224589" y="1074420"/>
            <a:ext cx="5873115" cy="3909079"/>
          </a:xfrm>
          <a:prstGeom prst="rect">
            <a:avLst/>
          </a:prstGeom>
          <a:noFill/>
        </p:spPr>
        <p:txBody>
          <a:bodyPr wrap="square" rtlCol="0">
            <a:noAutofit/>
          </a:bodyPr>
          <a:p>
            <a:pPr indent="0" algn="l" fontAlgn="auto">
              <a:lnSpc>
                <a:spcPts val="2500"/>
              </a:lnSpc>
            </a:pPr>
            <a:r>
              <a:rPr sz="1200" b="1">
                <a:solidFill>
                  <a:srgbClr val="000000"/>
                </a:solidFill>
                <a:latin typeface="微软雅黑" panose="020B0503020204020204" charset="-122"/>
                <a:ea typeface="微软雅黑" panose="020B0503020204020204" charset="-122"/>
                <a:cs typeface="微软雅黑" panose="020B0503020204020204" charset="-122"/>
                <a:sym typeface="+mn-ea"/>
              </a:rPr>
              <a:t>Specific application scenarios</a:t>
            </a:r>
            <a:endParaRPr sz="12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ts val="2500"/>
              </a:lnSpc>
            </a:pPr>
            <a:r>
              <a:rPr sz="900">
                <a:solidFill>
                  <a:srgbClr val="000000"/>
                </a:solidFill>
                <a:latin typeface="微软雅黑" panose="020B0503020204020204" charset="-122"/>
                <a:ea typeface="微软雅黑" panose="020B0503020204020204" charset="-122"/>
                <a:cs typeface="微软雅黑" panose="020B0503020204020204" charset="-122"/>
              </a:rPr>
              <a:t>Two sets of EP760+2 * B500 or two sets of EP760+3 * B500 or two sets of EP760+4 * B500 can achieve parallel power on  off grid side </a:t>
            </a:r>
            <a:r>
              <a:rPr lang="en-US" altLang="zh-CN" sz="900">
                <a:solidFill>
                  <a:srgbClr val="000000"/>
                </a:solidFill>
                <a:latin typeface="微软雅黑" panose="020B0503020204020204" charset="-122"/>
                <a:ea typeface="微软雅黑" panose="020B0503020204020204" charset="-122"/>
                <a:cs typeface="微软雅黑" panose="020B0503020204020204" charset="-122"/>
              </a:rPr>
              <a:t>only</a:t>
            </a:r>
            <a:r>
              <a:rPr sz="900">
                <a:solidFill>
                  <a:srgbClr val="000000"/>
                </a:solidFill>
                <a:latin typeface="微软雅黑" panose="020B0503020204020204" charset="-122"/>
                <a:ea typeface="微软雅黑" panose="020B0503020204020204" charset="-122"/>
                <a:cs typeface="微软雅黑" panose="020B0503020204020204" charset="-122"/>
              </a:rPr>
              <a:t>, achieving power doubling and capacity doubling</a:t>
            </a:r>
            <a:r>
              <a:rPr lang="en-US" altLang="zh-CN" sz="900">
                <a:solidFill>
                  <a:srgbClr val="000000"/>
                </a:solidFill>
                <a:latin typeface="微软雅黑" panose="020B0503020204020204" charset="-122"/>
                <a:ea typeface="微软雅黑" panose="020B0503020204020204" charset="-122"/>
                <a:cs typeface="微软雅黑" panose="020B0503020204020204" charset="-122"/>
              </a:rPr>
              <a:t>.Need to push parallel firmware.</a:t>
            </a:r>
            <a:endParaRPr sz="1400">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ts val="2500"/>
              </a:lnSpc>
            </a:pPr>
            <a:r>
              <a:rPr sz="1200" b="1">
                <a:solidFill>
                  <a:srgbClr val="000000"/>
                </a:solidFill>
                <a:latin typeface="微软雅黑" panose="020B0503020204020204" charset="-122"/>
                <a:ea typeface="微软雅黑" panose="020B0503020204020204" charset="-122"/>
                <a:cs typeface="微软雅黑" panose="020B0503020204020204" charset="-122"/>
                <a:sym typeface="+mn-ea"/>
              </a:rPr>
              <a:t>Main performance parameters</a:t>
            </a:r>
            <a:endParaRPr sz="12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ts val="2500"/>
              </a:lnSpc>
            </a:pPr>
            <a:r>
              <a:rPr sz="900">
                <a:solidFill>
                  <a:srgbClr val="000000"/>
                </a:solidFill>
                <a:latin typeface="微软雅黑" panose="020B0503020204020204" charset="-122"/>
                <a:ea typeface="微软雅黑" panose="020B0503020204020204" charset="-122"/>
                <a:cs typeface="微软雅黑" panose="020B0503020204020204" charset="-122"/>
              </a:rPr>
              <a:t>Single phase 15KW output, </a:t>
            </a:r>
            <a:r>
              <a:rPr lang="en-US" altLang="zh-CN" sz="900">
                <a:solidFill>
                  <a:srgbClr val="000000"/>
                </a:solidFill>
                <a:latin typeface="微软雅黑" panose="020B0503020204020204" charset="-122"/>
                <a:ea typeface="微软雅黑" panose="020B0503020204020204" charset="-122"/>
                <a:cs typeface="微软雅黑" panose="020B0503020204020204" charset="-122"/>
              </a:rPr>
              <a:t>6</a:t>
            </a:r>
            <a:r>
              <a:rPr sz="900">
                <a:solidFill>
                  <a:srgbClr val="000000"/>
                </a:solidFill>
                <a:latin typeface="微软雅黑" panose="020B0503020204020204" charset="-122"/>
                <a:ea typeface="微软雅黑" panose="020B0503020204020204" charset="-122"/>
                <a:cs typeface="微软雅黑" panose="020B0503020204020204" charset="-122"/>
              </a:rPr>
              <a:t>MPPT, photovoltaic 18kw input, battery 19.9/29.9/39.8kWh</a:t>
            </a:r>
            <a:endParaRPr sz="14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ts val="2500"/>
              </a:lnSpc>
            </a:pP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b="1">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ts val="2500"/>
              </a:lnSpc>
            </a:pPr>
            <a:r>
              <a:rPr sz="1200">
                <a:solidFill>
                  <a:srgbClr val="000000"/>
                </a:solidFill>
                <a:latin typeface="微软雅黑" panose="020B0503020204020204" charset="-122"/>
                <a:ea typeface="微软雅黑" panose="020B0503020204020204" charset="-122"/>
                <a:cs typeface="微软雅黑" panose="020B0503020204020204" charset="-122"/>
              </a:rPr>
              <a:t>19.0704.0296-00（EMS+</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Meter</a:t>
            </a:r>
            <a:r>
              <a:rPr sz="1200">
                <a:solidFill>
                  <a:srgbClr val="000000"/>
                </a:solidFill>
                <a:latin typeface="微软雅黑" panose="020B0503020204020204" charset="-122"/>
                <a:ea typeface="微软雅黑" panose="020B0503020204020204" charset="-122"/>
                <a:cs typeface="微软雅黑" panose="020B0503020204020204" charset="-122"/>
              </a:rPr>
              <a:t>）1pcs</a:t>
            </a:r>
            <a:endParaRPr sz="1200">
              <a:solidFill>
                <a:srgbClr val="000000"/>
              </a:solidFill>
              <a:latin typeface="微软雅黑" panose="020B0503020204020204" charset="-122"/>
              <a:ea typeface="微软雅黑" panose="020B0503020204020204" charset="-122"/>
              <a:cs typeface="微软雅黑" panose="020B0503020204020204" charset="-122"/>
            </a:endParaRPr>
          </a:p>
          <a:p>
            <a:pPr indent="0" fontAlgn="auto">
              <a:lnSpc>
                <a:spcPts val="2500"/>
              </a:lnSpc>
            </a:pPr>
            <a:endParaRPr sz="120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2" name="图片 1" descr="557e563300a4c5bbd9d9f27ba052f09"/>
          <p:cNvPicPr>
            <a:picLocks noChangeAspect="1"/>
          </p:cNvPicPr>
          <p:nvPr/>
        </p:nvPicPr>
        <p:blipFill>
          <a:blip r:embed="rId4"/>
          <a:stretch>
            <a:fillRect/>
          </a:stretch>
        </p:blipFill>
        <p:spPr>
          <a:xfrm>
            <a:off x="6001357" y="774695"/>
            <a:ext cx="6146606" cy="3763829"/>
          </a:xfrm>
          <a:prstGeom prst="rect">
            <a:avLst/>
          </a:prstGeom>
          <a:ln>
            <a:noFill/>
          </a:ln>
        </p:spPr>
      </p:pic>
      <p:pic>
        <p:nvPicPr>
          <p:cNvPr id="3" name="图片 2" descr="upload_post_object_v2_3755400373"/>
          <p:cNvPicPr>
            <a:picLocks noChangeAspect="1"/>
          </p:cNvPicPr>
          <p:nvPr/>
        </p:nvPicPr>
        <p:blipFill>
          <a:blip r:embed="rId5"/>
          <a:stretch>
            <a:fillRect/>
          </a:stretch>
        </p:blipFill>
        <p:spPr>
          <a:xfrm>
            <a:off x="277177" y="4849450"/>
            <a:ext cx="1318635" cy="1798138"/>
          </a:xfrm>
          <a:prstGeom prst="rect">
            <a:avLst/>
          </a:prstGeom>
        </p:spPr>
      </p:pic>
      <p:pic>
        <p:nvPicPr>
          <p:cNvPr id="7" name="图片 6" descr="upload_post_object_v2_496603382"/>
          <p:cNvPicPr>
            <a:picLocks noChangeAspect="1"/>
          </p:cNvPicPr>
          <p:nvPr/>
        </p:nvPicPr>
        <p:blipFill>
          <a:blip r:embed="rId6"/>
          <a:stretch>
            <a:fillRect/>
          </a:stretch>
        </p:blipFill>
        <p:spPr>
          <a:xfrm>
            <a:off x="6165099" y="4384447"/>
            <a:ext cx="5295827" cy="2424368"/>
          </a:xfrm>
          <a:prstGeom prst="rect">
            <a:avLst/>
          </a:prstGeom>
        </p:spPr>
      </p:pic>
      <p:pic>
        <p:nvPicPr>
          <p:cNvPr id="6" name="图片 5" descr="upload_post_object_v2_1505317346"/>
          <p:cNvPicPr>
            <a:picLocks noChangeAspect="1"/>
          </p:cNvPicPr>
          <p:nvPr/>
        </p:nvPicPr>
        <p:blipFill>
          <a:blip r:embed="rId7"/>
          <a:stretch>
            <a:fillRect/>
          </a:stretch>
        </p:blipFill>
        <p:spPr>
          <a:xfrm>
            <a:off x="1692131" y="4925606"/>
            <a:ext cx="4472969" cy="1645863"/>
          </a:xfrm>
          <a:prstGeom prst="rect">
            <a:avLst/>
          </a:prstGeom>
        </p:spPr>
      </p:pic>
    </p:spTree>
    <p:custDataLst>
      <p:tags r:id="rId8"/>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标题 25"/>
          <p:cNvSpPr/>
          <p:nvPr>
            <p:ph type="title" idx="1"/>
            <p:custDataLst>
              <p:tags r:id="rId1"/>
            </p:custDataLst>
          </p:nvPr>
        </p:nvSpPr>
        <p:spPr>
          <a:xfrm>
            <a:off x="-287181" y="28533"/>
            <a:ext cx="5949995" cy="574040"/>
          </a:xfrm>
        </p:spPr>
        <p:txBody>
          <a:bodyPr>
            <a:normAutofit/>
          </a:bodyPr>
          <a:p>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  2EP760  </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Grid</a:t>
            </a:r>
            <a:r>
              <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Backup parallel</a:t>
            </a:r>
            <a:endPar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1" name="灯片编号占位符 10"/>
          <p:cNvSpPr>
            <a:spLocks noGrp="1"/>
          </p:cNvSpPr>
          <p:nvPr>
            <p:ph type="sldNum" sz="quarter" idx="12"/>
            <p:custDataLst>
              <p:tags r:id="rId2"/>
            </p:custDataLst>
          </p:nvPr>
        </p:nvSpPr>
        <p:spPr/>
        <p:txBody>
          <a:bodyPr>
            <a:normAutofit fontScale="70000"/>
          </a:bodyPr>
          <a:lstStyle/>
          <a:p>
            <a:r>
              <a:rPr lang="en-US" altLang="zh-CN" sz="2135" b="1" smtClean="0">
                <a:solidFill>
                  <a:srgbClr val="000000"/>
                </a:solidFill>
                <a:latin typeface="微软雅黑" panose="020B0503020204020204" charset="-122"/>
                <a:ea typeface="微软雅黑" panose="020B0503020204020204" charset="-122"/>
              </a:rPr>
              <a:t>5</a:t>
            </a:r>
            <a:endParaRPr lang="en-US" altLang="zh-CN" sz="2135" b="1" smtClean="0">
              <a:solidFill>
                <a:srgbClr val="000000"/>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6" name="图片 5" descr="upload_post_object_v2_2295333444"/>
          <p:cNvPicPr>
            <a:picLocks noChangeAspect="1"/>
          </p:cNvPicPr>
          <p:nvPr/>
        </p:nvPicPr>
        <p:blipFill>
          <a:blip r:embed="rId4"/>
          <a:stretch>
            <a:fillRect/>
          </a:stretch>
        </p:blipFill>
        <p:spPr>
          <a:xfrm>
            <a:off x="1796370" y="767855"/>
            <a:ext cx="7924254" cy="6091031"/>
          </a:xfrm>
          <a:prstGeom prst="rect">
            <a:avLst/>
          </a:prstGeom>
        </p:spPr>
      </p:pic>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fld id="{7D9BB5D0-35E4-459D-AEF3-FE4D7C45CC19}" type="slidenum">
              <a:rPr lang="en-US" altLang="zh-CN" sz="2135" b="1" smtClean="0">
                <a:solidFill>
                  <a:srgbClr val="000000"/>
                </a:solidFill>
                <a:latin typeface="微软雅黑" panose="020B0503020204020204" charset="-122"/>
                <a:ea typeface="微软雅黑" panose="020B0503020204020204" charset="-122"/>
              </a:rPr>
            </a:fld>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507" y="92287"/>
            <a:ext cx="5055640"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  Self C</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onsumption mode</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7" name="图片 6" descr="upload_post_object_v2_1248238069"/>
          <p:cNvPicPr>
            <a:picLocks noChangeAspect="1"/>
          </p:cNvPicPr>
          <p:nvPr/>
        </p:nvPicPr>
        <p:blipFill>
          <a:blip r:embed="rId4"/>
          <a:stretch>
            <a:fillRect/>
          </a:stretch>
        </p:blipFill>
        <p:spPr>
          <a:xfrm>
            <a:off x="6821170" y="2199640"/>
            <a:ext cx="4938395" cy="2553335"/>
          </a:xfrm>
          <a:prstGeom prst="rect">
            <a:avLst/>
          </a:prstGeom>
        </p:spPr>
      </p:pic>
      <p:sp>
        <p:nvSpPr>
          <p:cNvPr id="4" name="文本框 3"/>
          <p:cNvSpPr txBox="1"/>
          <p:nvPr>
            <p:custDataLst>
              <p:tags r:id="rId5"/>
            </p:custDataLst>
          </p:nvPr>
        </p:nvSpPr>
        <p:spPr>
          <a:xfrm>
            <a:off x="430530" y="888365"/>
            <a:ext cx="3839210" cy="4055745"/>
          </a:xfrm>
          <a:prstGeom prst="rect">
            <a:avLst/>
          </a:prstGeom>
          <a:noFill/>
          <a:ln w="9525">
            <a:noFill/>
          </a:ln>
        </p:spPr>
        <p:txBody>
          <a:bodyPr wrap="square">
            <a:noAutofit/>
          </a:bodyPr>
          <a:p>
            <a:pPr marL="0" indent="0" algn="l" defTabSz="914400" rtl="0" eaLnBrk="1" fontAlgn="auto" latinLnBrk="0" hangingPunct="1">
              <a:lnSpc>
                <a:spcPts val="2500"/>
              </a:lnSpc>
            </a:pPr>
            <a:r>
              <a:rPr lang="zh-CN" altLang="en-US" sz="1200" b="1">
                <a:latin typeface="微软雅黑" panose="020B0503020204020204" charset="-122"/>
                <a:ea typeface="微软雅黑" panose="020B0503020204020204" charset="-122"/>
                <a:sym typeface="+mn-ea"/>
              </a:rPr>
              <a:t>Specific application scenarios</a:t>
            </a:r>
            <a:endParaRPr lang="zh-CN" altLang="en-US" sz="1200" b="1">
              <a:latin typeface="微软雅黑" panose="020B0503020204020204" charset="-122"/>
              <a:ea typeface="微软雅黑" panose="020B0503020204020204" charset="-122"/>
              <a:sym typeface="+mn-ea"/>
            </a:endParaRPr>
          </a:p>
          <a:p>
            <a:pPr indent="0" fontAlgn="auto">
              <a:lnSpc>
                <a:spcPct val="110000"/>
              </a:lnSpc>
            </a:pPr>
            <a:r>
              <a:rPr lang="zh-CN" altLang="en-US" sz="1000">
                <a:solidFill>
                  <a:schemeClr val="tx1"/>
                </a:solidFill>
                <a:latin typeface="微软雅黑" panose="020B0503020204020204" charset="-122"/>
                <a:ea typeface="微软雅黑" panose="020B0503020204020204" charset="-122"/>
              </a:rPr>
              <a:t>Pv generation is prioritized for load use, and the excess energy is used to charge the battery and then output to the grid to increase the pv self-use rate and save money.</a:t>
            </a:r>
            <a:endParaRPr lang="zh-CN" altLang="en-US" sz="1000">
              <a:solidFill>
                <a:schemeClr val="tx1"/>
              </a:solidFill>
              <a:latin typeface="微软雅黑" panose="020B0503020204020204" charset="-122"/>
              <a:ea typeface="微软雅黑" panose="020B0503020204020204" charset="-122"/>
            </a:endParaRPr>
          </a:p>
          <a:p>
            <a:pPr indent="0" fontAlgn="auto">
              <a:lnSpc>
                <a:spcPct val="110000"/>
              </a:lnSpc>
            </a:pPr>
            <a:endParaRPr sz="1000" b="0">
              <a:latin typeface="微软雅黑" panose="020B0503020204020204" charset="-122"/>
              <a:ea typeface="微软雅黑" panose="020B0503020204020204" charset="-122"/>
              <a:cs typeface="微软雅黑" panose="020B0503020204020204" charset="-122"/>
            </a:endParaRPr>
          </a:p>
          <a:p>
            <a:pPr indent="0" fontAlgn="auto">
              <a:lnSpc>
                <a:spcPct val="110000"/>
              </a:lnSpc>
            </a:pPr>
            <a:endParaRPr sz="1400">
              <a:latin typeface="微软雅黑" panose="020B0503020204020204" charset="-122"/>
              <a:ea typeface="微软雅黑" panose="020B0503020204020204" charset="-122"/>
              <a:cs typeface="微软雅黑" panose="020B0503020204020204" charset="-122"/>
            </a:endParaRPr>
          </a:p>
          <a:p>
            <a:pPr indent="0" fontAlgn="auto">
              <a:lnSpc>
                <a:spcPct val="110000"/>
              </a:lnSpc>
            </a:pPr>
            <a:r>
              <a:rPr sz="1200" b="1">
                <a:latin typeface="微软雅黑" panose="020B0503020204020204" charset="-122"/>
                <a:ea typeface="微软雅黑" panose="020B0503020204020204" charset="-122"/>
                <a:cs typeface="微软雅黑" panose="020B0503020204020204" charset="-122"/>
                <a:sym typeface="+mn-ea"/>
              </a:rPr>
              <a:t> </a:t>
            </a: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b="1">
              <a:latin typeface="微软雅黑" panose="020B0503020204020204" charset="-122"/>
              <a:ea typeface="微软雅黑" panose="020B0503020204020204" charset="-122"/>
              <a:cs typeface="微软雅黑" panose="020B0503020204020204" charset="-122"/>
              <a:sym typeface="+mn-ea"/>
            </a:endParaRPr>
          </a:p>
          <a:p>
            <a:pPr indent="0" fontAlgn="auto">
              <a:lnSpc>
                <a:spcPct val="110000"/>
              </a:lnSpc>
            </a:pPr>
            <a:r>
              <a:rPr lang="zh-CN" altLang="en-US" sz="1000">
                <a:solidFill>
                  <a:schemeClr val="tx1"/>
                </a:solidFill>
                <a:latin typeface="微软雅黑" panose="020B0503020204020204" charset="-122"/>
                <a:ea typeface="微软雅黑" panose="020B0503020204020204" charset="-122"/>
              </a:rPr>
              <a:t>Standard configuration</a:t>
            </a:r>
            <a:endParaRPr lang="zh-CN" altLang="en-US" sz="1000">
              <a:solidFill>
                <a:schemeClr val="tx1"/>
              </a:solidFill>
              <a:latin typeface="微软雅黑" panose="020B0503020204020204" charset="-122"/>
              <a:ea typeface="微软雅黑" panose="020B0503020204020204" charset="-122"/>
            </a:endParaRPr>
          </a:p>
          <a:p>
            <a:pPr indent="0" fontAlgn="auto">
              <a:lnSpc>
                <a:spcPct val="110000"/>
              </a:lnSpc>
            </a:pPr>
            <a:endParaRPr sz="1000">
              <a:latin typeface="微软雅黑" panose="020B0503020204020204" charset="-122"/>
              <a:ea typeface="微软雅黑" panose="020B0503020204020204" charset="-122"/>
              <a:cs typeface="微软雅黑" panose="020B0503020204020204" charset="-122"/>
            </a:endParaRPr>
          </a:p>
          <a:p>
            <a:pPr indent="0" fontAlgn="auto">
              <a:lnSpc>
                <a:spcPct val="110000"/>
              </a:lnSpc>
            </a:pPr>
            <a:r>
              <a:rPr lang="en-US" sz="1600">
                <a:solidFill>
                  <a:srgbClr val="C00000"/>
                </a:solidFill>
                <a:latin typeface="微软雅黑" panose="020B0503020204020204" charset="-122"/>
                <a:ea typeface="微软雅黑" panose="020B0503020204020204" charset="-122"/>
                <a:cs typeface="微软雅黑" panose="020B0503020204020204" charset="-122"/>
              </a:rPr>
              <a:t>Default mode is self consumption</a:t>
            </a:r>
            <a:r>
              <a:rPr lang="en-US" sz="1600">
                <a:latin typeface="微软雅黑" panose="020B0503020204020204" charset="-122"/>
                <a:ea typeface="微软雅黑" panose="020B0503020204020204" charset="-122"/>
                <a:cs typeface="微软雅黑" panose="020B0503020204020204" charset="-122"/>
              </a:rPr>
              <a:t> </a:t>
            </a:r>
            <a:endParaRPr lang="en-US" sz="1600">
              <a:latin typeface="微软雅黑" panose="020B0503020204020204" charset="-122"/>
              <a:ea typeface="微软雅黑" panose="020B0503020204020204" charset="-122"/>
              <a:cs typeface="微软雅黑" panose="020B0503020204020204" charset="-122"/>
            </a:endParaRPr>
          </a:p>
          <a:p>
            <a:pPr indent="0" fontAlgn="auto">
              <a:lnSpc>
                <a:spcPct val="110000"/>
              </a:lnSpc>
            </a:pPr>
            <a:r>
              <a:rPr lang="en-US" sz="1600">
                <a:latin typeface="微软雅黑" panose="020B0503020204020204" charset="-122"/>
                <a:ea typeface="微软雅黑" panose="020B0503020204020204" charset="-122"/>
                <a:cs typeface="微软雅黑" panose="020B0503020204020204" charset="-122"/>
              </a:rPr>
              <a:t>no need set any parameter except turn on the system ON/OFF switch </a:t>
            </a:r>
            <a:endParaRPr sz="1600">
              <a:latin typeface="微软雅黑" panose="020B0503020204020204" charset="-122"/>
              <a:ea typeface="微软雅黑" panose="020B0503020204020204" charset="-122"/>
              <a:cs typeface="微软雅黑" panose="020B0503020204020204" charset="-122"/>
            </a:endParaRPr>
          </a:p>
          <a:p>
            <a:pPr indent="0" fontAlgn="auto">
              <a:lnSpc>
                <a:spcPts val="2000"/>
              </a:lnSpc>
            </a:pPr>
            <a:endParaRPr sz="160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6"/>
          <a:stretch>
            <a:fillRect/>
          </a:stretch>
        </p:blipFill>
        <p:spPr>
          <a:xfrm>
            <a:off x="539750" y="3740785"/>
            <a:ext cx="3039745" cy="2245360"/>
          </a:xfrm>
          <a:prstGeom prst="rect">
            <a:avLst/>
          </a:prstGeom>
        </p:spPr>
      </p:pic>
      <p:pic>
        <p:nvPicPr>
          <p:cNvPr id="3" name="图片 2"/>
          <p:cNvPicPr>
            <a:picLocks noChangeAspect="1"/>
          </p:cNvPicPr>
          <p:nvPr/>
        </p:nvPicPr>
        <p:blipFill>
          <a:blip r:embed="rId7"/>
          <a:stretch>
            <a:fillRect/>
          </a:stretch>
        </p:blipFill>
        <p:spPr>
          <a:xfrm>
            <a:off x="4210050" y="965835"/>
            <a:ext cx="2274570" cy="5020310"/>
          </a:xfrm>
          <a:prstGeom prst="rect">
            <a:avLst/>
          </a:prstGeom>
        </p:spPr>
      </p:pic>
    </p:spTree>
    <p:custDataLst>
      <p:tags r:id="rId8"/>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r>
              <a:rPr lang="en-US" altLang="zh-CN" sz="2135" b="1" smtClean="0">
                <a:solidFill>
                  <a:srgbClr val="000000"/>
                </a:solidFill>
                <a:latin typeface="微软雅黑" panose="020B0503020204020204" charset="-122"/>
                <a:ea typeface="微软雅黑" panose="020B0503020204020204" charset="-122"/>
              </a:rPr>
              <a:t>7</a:t>
            </a:r>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507" y="92287"/>
            <a:ext cx="4429566"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Time Control mode</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sp>
        <p:nvSpPr>
          <p:cNvPr id="7" name="文本框 6"/>
          <p:cNvSpPr txBox="1"/>
          <p:nvPr>
            <p:custDataLst>
              <p:tags r:id="rId4"/>
            </p:custDataLst>
          </p:nvPr>
        </p:nvSpPr>
        <p:spPr>
          <a:xfrm>
            <a:off x="618949" y="1116537"/>
            <a:ext cx="3490508" cy="4055745"/>
          </a:xfrm>
          <a:prstGeom prst="rect">
            <a:avLst/>
          </a:prstGeom>
          <a:noFill/>
          <a:ln w="9525">
            <a:noFill/>
          </a:ln>
        </p:spPr>
        <p:txBody>
          <a:bodyPr wrap="square">
            <a:noAutofit/>
          </a:bodyPr>
          <a:p>
            <a:pPr indent="0" algn="l" fontAlgn="auto">
              <a:lnSpc>
                <a:spcPts val="2500"/>
              </a:lnSpc>
            </a:pPr>
            <a:r>
              <a:rPr lang="en-US" altLang="zh-CN" sz="1200" b="1">
                <a:latin typeface="微软雅黑" panose="020B0503020204020204" charset="-122"/>
                <a:ea typeface="微软雅黑" panose="020B0503020204020204" charset="-122"/>
                <a:sym typeface="+mn-ea"/>
              </a:rPr>
              <a:t>S</a:t>
            </a:r>
            <a:r>
              <a:rPr lang="zh-CN" altLang="en-US" sz="1200" b="1">
                <a:latin typeface="微软雅黑" panose="020B0503020204020204" charset="-122"/>
                <a:ea typeface="微软雅黑" panose="020B0503020204020204" charset="-122"/>
                <a:sym typeface="+mn-ea"/>
              </a:rPr>
              <a:t>pecific application scenarios</a:t>
            </a:r>
            <a:endParaRPr lang="zh-CN" altLang="en-US" sz="1200" b="1">
              <a:latin typeface="微软雅黑" panose="020B0503020204020204" charset="-122"/>
              <a:ea typeface="微软雅黑" panose="020B0503020204020204" charset="-122"/>
              <a:sym typeface="+mn-ea"/>
            </a:endParaRPr>
          </a:p>
          <a:p>
            <a:pPr indent="0" fontAlgn="auto">
              <a:lnSpc>
                <a:spcPts val="2000"/>
              </a:lnSpc>
            </a:pPr>
            <a:r>
              <a:rPr lang="en-US" altLang="zh-CN" sz="1000" b="0">
                <a:latin typeface="微软雅黑" panose="020B0503020204020204" charset="-122"/>
                <a:ea typeface="微软雅黑" panose="020B0503020204020204" charset="-122"/>
                <a:cs typeface="微软雅黑" panose="020B0503020204020204" charset="-122"/>
              </a:rPr>
              <a:t>In areas where the difference between peak and off</a:t>
            </a:r>
            <a:r>
              <a:rPr lang="zh-CN" altLang="en-US" sz="1000" b="0">
                <a:latin typeface="微软雅黑" panose="020B0503020204020204" charset="-122"/>
                <a:ea typeface="微软雅黑" panose="020B0503020204020204" charset="-122"/>
                <a:cs typeface="微软雅黑" panose="020B0503020204020204" charset="-122"/>
              </a:rPr>
              <a:t>-</a:t>
            </a:r>
            <a:r>
              <a:rPr lang="en-US" altLang="zh-CN" sz="1000" b="0">
                <a:latin typeface="微软雅黑" panose="020B0503020204020204" charset="-122"/>
                <a:ea typeface="微软雅黑" panose="020B0503020204020204" charset="-122"/>
                <a:cs typeface="微软雅黑" panose="020B0503020204020204" charset="-122"/>
              </a:rPr>
              <a:t>peak electricity prices is large, the purpose of saving money is achieved.</a:t>
            </a:r>
            <a:endParaRPr sz="1000" b="0">
              <a:latin typeface="微软雅黑" panose="020B0503020204020204" charset="-122"/>
              <a:ea typeface="微软雅黑" panose="020B0503020204020204" charset="-122"/>
              <a:cs typeface="微软雅黑" panose="020B0503020204020204" charset="-122"/>
            </a:endParaRPr>
          </a:p>
          <a:p>
            <a:pPr indent="0" fontAlgn="auto">
              <a:lnSpc>
                <a:spcPts val="2000"/>
              </a:lnSpc>
            </a:pPr>
            <a:endParaRPr sz="1000" b="0">
              <a:latin typeface="微软雅黑" panose="020B0503020204020204" charset="-122"/>
              <a:ea typeface="微软雅黑" panose="020B0503020204020204" charset="-122"/>
              <a:cs typeface="微软雅黑" panose="020B0503020204020204" charset="-122"/>
            </a:endParaRPr>
          </a:p>
          <a:p>
            <a:pPr indent="0" fontAlgn="auto">
              <a:lnSpc>
                <a:spcPts val="2000"/>
              </a:lnSpc>
            </a:pPr>
            <a:endParaRPr sz="1400">
              <a:latin typeface="微软雅黑" panose="020B0503020204020204" charset="-122"/>
              <a:ea typeface="微软雅黑" panose="020B0503020204020204" charset="-122"/>
              <a:cs typeface="微软雅黑" panose="020B0503020204020204" charset="-122"/>
            </a:endParaRPr>
          </a:p>
          <a:p>
            <a:pPr indent="0" fontAlgn="auto">
              <a:lnSpc>
                <a:spcPts val="2000"/>
              </a:lnSpc>
            </a:pP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a:latin typeface="微软雅黑" panose="020B0503020204020204" charset="-122"/>
              <a:ea typeface="微软雅黑" panose="020B0503020204020204" charset="-122"/>
              <a:cs typeface="微软雅黑" panose="020B0503020204020204" charset="-122"/>
            </a:endParaRPr>
          </a:p>
          <a:p>
            <a:pPr indent="0" fontAlgn="auto">
              <a:lnSpc>
                <a:spcPts val="2000"/>
              </a:lnSpc>
            </a:pPr>
            <a:r>
              <a:rPr sz="1000">
                <a:latin typeface="微软雅黑" panose="020B0503020204020204" charset="-122"/>
                <a:ea typeface="微软雅黑" panose="020B0503020204020204" charset="-122"/>
                <a:cs typeface="微软雅黑" panose="020B0503020204020204" charset="-122"/>
              </a:rPr>
              <a:t>Standard configuration</a:t>
            </a:r>
            <a:endParaRPr sz="1000">
              <a:latin typeface="微软雅黑" panose="020B0503020204020204" charset="-122"/>
              <a:ea typeface="微软雅黑" panose="020B0503020204020204" charset="-122"/>
              <a:cs typeface="微软雅黑" panose="020B0503020204020204" charset="-122"/>
            </a:endParaRPr>
          </a:p>
          <a:p>
            <a:pPr indent="0" fontAlgn="auto">
              <a:lnSpc>
                <a:spcPts val="2000"/>
              </a:lnSpc>
            </a:pPr>
            <a:endParaRPr sz="1000">
              <a:latin typeface="微软雅黑" panose="020B0503020204020204" charset="-122"/>
              <a:ea typeface="微软雅黑" panose="020B0503020204020204" charset="-122"/>
              <a:cs typeface="微软雅黑" panose="020B0503020204020204" charset="-122"/>
            </a:endParaRPr>
          </a:p>
          <a:p>
            <a:pPr indent="0" fontAlgn="auto">
              <a:lnSpc>
                <a:spcPts val="2000"/>
              </a:lnSpc>
            </a:pPr>
            <a:endParaRPr sz="1600">
              <a:latin typeface="微软雅黑" panose="020B0503020204020204" charset="-122"/>
              <a:ea typeface="微软雅黑" panose="020B0503020204020204" charset="-122"/>
              <a:cs typeface="微软雅黑" panose="020B0503020204020204" charset="-122"/>
            </a:endParaRPr>
          </a:p>
          <a:p>
            <a:pPr indent="0" fontAlgn="auto">
              <a:lnSpc>
                <a:spcPts val="2000"/>
              </a:lnSpc>
            </a:pPr>
            <a:endParaRPr sz="1600">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5"/>
          <a:stretch>
            <a:fillRect/>
          </a:stretch>
        </p:blipFill>
        <p:spPr>
          <a:xfrm>
            <a:off x="4296410" y="1396365"/>
            <a:ext cx="3420110" cy="3182620"/>
          </a:xfrm>
          <a:prstGeom prst="rect">
            <a:avLst/>
          </a:prstGeom>
        </p:spPr>
      </p:pic>
      <p:pic>
        <p:nvPicPr>
          <p:cNvPr id="3" name="图片 2"/>
          <p:cNvPicPr>
            <a:picLocks noChangeAspect="1"/>
          </p:cNvPicPr>
          <p:nvPr/>
        </p:nvPicPr>
        <p:blipFill>
          <a:blip r:embed="rId6"/>
          <a:stretch>
            <a:fillRect/>
          </a:stretch>
        </p:blipFill>
        <p:spPr>
          <a:xfrm>
            <a:off x="7990840" y="1396365"/>
            <a:ext cx="2804795" cy="4283075"/>
          </a:xfrm>
          <a:prstGeom prst="rect">
            <a:avLst/>
          </a:prstGeom>
        </p:spPr>
      </p:pic>
    </p:spTree>
    <p:custDataLst>
      <p:tags r:id="rId7"/>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fld id="{7D9BB5D0-35E4-459D-AEF3-FE4D7C45CC19}" type="slidenum">
              <a:rPr lang="en-US" altLang="zh-CN" sz="2135" b="1" smtClean="0">
                <a:solidFill>
                  <a:srgbClr val="000000"/>
                </a:solidFill>
                <a:latin typeface="微软雅黑" panose="020B0503020204020204" charset="-122"/>
                <a:ea typeface="微软雅黑" panose="020B0503020204020204" charset="-122"/>
              </a:rPr>
            </a:fld>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295" y="92075"/>
            <a:ext cx="3930089"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5.  Off Grid mode</a:t>
            </a:r>
            <a:endPar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7" name="图片 6"/>
          <p:cNvPicPr>
            <a:picLocks noChangeAspect="1"/>
          </p:cNvPicPr>
          <p:nvPr/>
        </p:nvPicPr>
        <p:blipFill>
          <a:blip r:embed="rId4"/>
          <a:stretch>
            <a:fillRect/>
          </a:stretch>
        </p:blipFill>
        <p:spPr>
          <a:xfrm>
            <a:off x="4739640" y="1551305"/>
            <a:ext cx="6389370" cy="3895090"/>
          </a:xfrm>
          <a:prstGeom prst="rect">
            <a:avLst/>
          </a:prstGeom>
          <a:noFill/>
          <a:ln w="9525">
            <a:noFill/>
          </a:ln>
        </p:spPr>
      </p:pic>
      <p:sp>
        <p:nvSpPr>
          <p:cNvPr id="21" name="文本框 20"/>
          <p:cNvSpPr txBox="1"/>
          <p:nvPr/>
        </p:nvSpPr>
        <p:spPr>
          <a:xfrm>
            <a:off x="419735" y="1493520"/>
            <a:ext cx="3838631" cy="4892675"/>
          </a:xfrm>
          <a:prstGeom prst="rect">
            <a:avLst/>
          </a:prstGeom>
          <a:noFill/>
        </p:spPr>
        <p:txBody>
          <a:bodyPr wrap="square" rtlCol="0">
            <a:noAutofit/>
          </a:bodyPr>
          <a:p>
            <a:pPr indent="0" algn="l" fontAlgn="auto">
              <a:lnSpc>
                <a:spcPts val="2500"/>
              </a:lnSpc>
            </a:pPr>
            <a:r>
              <a:rPr lang="zh-CN" altLang="en-US" sz="1200" b="1">
                <a:latin typeface="微软雅黑" panose="020B0503020204020204" charset="-122"/>
                <a:ea typeface="微软雅黑" panose="020B0503020204020204" charset="-122"/>
                <a:sym typeface="+mn-ea"/>
              </a:rPr>
              <a:t>Specific application scenarios</a:t>
            </a:r>
            <a:endParaRPr lang="zh-CN" altLang="en-US" sz="1200" b="1">
              <a:latin typeface="微软雅黑" panose="020B0503020204020204" charset="-122"/>
              <a:ea typeface="微软雅黑" panose="020B0503020204020204" charset="-122"/>
              <a:sym typeface="+mn-ea"/>
            </a:endParaRPr>
          </a:p>
          <a:p>
            <a:pPr indent="0" fontAlgn="auto">
              <a:lnSpc>
                <a:spcPts val="2500"/>
              </a:lnSpc>
            </a:pPr>
            <a:r>
              <a:rPr lang="zh-CN" altLang="en-US" sz="900">
                <a:latin typeface="微软雅黑" panose="020B0503020204020204" charset="-122"/>
                <a:ea typeface="微软雅黑" panose="020B0503020204020204" charset="-122"/>
              </a:rPr>
              <a:t>No </a:t>
            </a:r>
            <a:r>
              <a:rPr lang="en-US" altLang="zh-CN" sz="900">
                <a:latin typeface="微软雅黑" panose="020B0503020204020204" charset="-122"/>
                <a:ea typeface="微软雅黑" panose="020B0503020204020204" charset="-122"/>
              </a:rPr>
              <a:t>grid</a:t>
            </a:r>
            <a:r>
              <a:rPr lang="zh-CN" altLang="en-US" sz="900">
                <a:latin typeface="微软雅黑" panose="020B0503020204020204" charset="-122"/>
                <a:ea typeface="微软雅黑" panose="020B0503020204020204" charset="-122"/>
              </a:rPr>
              <a:t>, only connected to </a:t>
            </a:r>
            <a:r>
              <a:rPr lang="en-US" altLang="zh-CN" sz="900">
                <a:latin typeface="微软雅黑" panose="020B0503020204020204" charset="-122"/>
                <a:ea typeface="微软雅黑" panose="020B0503020204020204" charset="-122"/>
              </a:rPr>
              <a:t>PV for </a:t>
            </a:r>
            <a:r>
              <a:rPr lang="zh-CN" altLang="en-US" sz="900">
                <a:latin typeface="微软雅黑" panose="020B0503020204020204" charset="-122"/>
                <a:ea typeface="微软雅黑" panose="020B0503020204020204" charset="-122"/>
              </a:rPr>
              <a:t>off grid applications</a:t>
            </a:r>
            <a:r>
              <a:rPr lang="en-US" altLang="zh-CN" sz="900">
                <a:latin typeface="微软雅黑" panose="020B0503020204020204" charset="-122"/>
                <a:ea typeface="微软雅黑" panose="020B0503020204020204" charset="-122"/>
              </a:rPr>
              <a:t>.No</a:t>
            </a:r>
            <a:r>
              <a:rPr lang="zh-CN" altLang="en-US" sz="900">
                <a:latin typeface="微软雅黑" panose="020B0503020204020204" charset="-122"/>
                <a:ea typeface="微软雅黑" panose="020B0503020204020204" charset="-122"/>
              </a:rPr>
              <a:t> </a:t>
            </a:r>
            <a:r>
              <a:rPr lang="en-US" altLang="zh-CN" sz="900">
                <a:latin typeface="微软雅黑" panose="020B0503020204020204" charset="-122"/>
                <a:ea typeface="微软雅黑" panose="020B0503020204020204" charset="-122"/>
              </a:rPr>
              <a:t>grid</a:t>
            </a:r>
            <a:r>
              <a:rPr lang="zh-CN" altLang="en-US" sz="900">
                <a:latin typeface="微软雅黑" panose="020B0503020204020204" charset="-122"/>
                <a:ea typeface="微软雅黑" panose="020B0503020204020204" charset="-122"/>
              </a:rPr>
              <a:t> </a:t>
            </a:r>
            <a:r>
              <a:rPr lang="en-US" altLang="zh-CN" sz="900">
                <a:latin typeface="微软雅黑" panose="020B0503020204020204" charset="-122"/>
                <a:ea typeface="微软雅黑" panose="020B0503020204020204" charset="-122"/>
              </a:rPr>
              <a:t>and sun good area</a:t>
            </a:r>
            <a:endParaRPr lang="en-US" altLang="zh-CN" sz="900">
              <a:latin typeface="微软雅黑" panose="020B0503020204020204" charset="-122"/>
              <a:ea typeface="微软雅黑" panose="020B0503020204020204" charset="-122"/>
            </a:endParaRPr>
          </a:p>
          <a:p>
            <a:pPr indent="0" fontAlgn="auto">
              <a:lnSpc>
                <a:spcPts val="2500"/>
              </a:lnSpc>
            </a:pPr>
            <a:endParaRPr lang="zh-CN" altLang="en-US" sz="1400">
              <a:latin typeface="微软雅黑" panose="020B0503020204020204" charset="-122"/>
              <a:ea typeface="微软雅黑" panose="020B0503020204020204" charset="-122"/>
            </a:endParaRPr>
          </a:p>
          <a:p>
            <a:pPr indent="0" algn="l" fontAlgn="auto">
              <a:lnSpc>
                <a:spcPct val="110000"/>
              </a:lnSpc>
            </a:pP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b="1">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0000"/>
              </a:lnSpc>
            </a:pPr>
            <a:endParaRPr lang="zh-CN" altLang="en-US" sz="900">
              <a:solidFill>
                <a:schemeClr val="tx1"/>
              </a:solidFill>
              <a:latin typeface="微软雅黑" panose="020B0503020204020204" charset="-122"/>
              <a:ea typeface="微软雅黑" panose="020B0503020204020204" charset="-122"/>
            </a:endParaRPr>
          </a:p>
          <a:p>
            <a:pPr indent="0" algn="l" fontAlgn="auto">
              <a:lnSpc>
                <a:spcPct val="110000"/>
              </a:lnSpc>
            </a:pPr>
            <a:r>
              <a:rPr lang="zh-CN" altLang="en-US" sz="900">
                <a:solidFill>
                  <a:schemeClr val="tx1"/>
                </a:solidFill>
                <a:latin typeface="微软雅黑" panose="020B0503020204020204" charset="-122"/>
                <a:ea typeface="微软雅黑" panose="020B0503020204020204" charset="-122"/>
              </a:rPr>
              <a:t>Standard configuration</a:t>
            </a:r>
            <a:endParaRPr lang="zh-CN" altLang="en-US" sz="900">
              <a:solidFill>
                <a:schemeClr val="tx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24"/>
          <p:cNvSpPr>
            <a:spLocks noGrp="1"/>
          </p:cNvSpPr>
          <p:nvPr>
            <p:ph type="sldNum" sz="quarter" idx="12"/>
            <p:custDataLst>
              <p:tags r:id="rId1"/>
            </p:custDataLst>
          </p:nvPr>
        </p:nvSpPr>
        <p:spPr/>
        <p:txBody>
          <a:bodyPr>
            <a:normAutofit fontScale="70000"/>
          </a:bodyPr>
          <a:lstStyle/>
          <a:p>
            <a:fld id="{7D9BB5D0-35E4-459D-AEF3-FE4D7C45CC19}" type="slidenum">
              <a:rPr lang="en-US" altLang="zh-CN" sz="2135" b="1" smtClean="0">
                <a:solidFill>
                  <a:srgbClr val="000000"/>
                </a:solidFill>
                <a:latin typeface="微软雅黑" panose="020B0503020204020204" charset="-122"/>
                <a:ea typeface="微软雅黑" panose="020B0503020204020204" charset="-122"/>
              </a:rPr>
            </a:fld>
            <a:endParaRPr lang="zh-CN" altLang="en-US" sz="2135" b="1" smtClean="0">
              <a:solidFill>
                <a:srgbClr val="000000"/>
              </a:solidFill>
              <a:latin typeface="微软雅黑" panose="020B0503020204020204" charset="-122"/>
              <a:ea typeface="微软雅黑" panose="020B0503020204020204" charset="-122"/>
            </a:endParaRPr>
          </a:p>
        </p:txBody>
      </p:sp>
      <p:sp>
        <p:nvSpPr>
          <p:cNvPr id="26" name="标题 25"/>
          <p:cNvSpPr/>
          <p:nvPr>
            <p:ph type="title" idx="1"/>
            <p:custDataLst>
              <p:tags r:id="rId2"/>
            </p:custDataLst>
          </p:nvPr>
        </p:nvSpPr>
        <p:spPr>
          <a:xfrm>
            <a:off x="328295" y="92075"/>
            <a:ext cx="4203534" cy="574040"/>
          </a:xfrm>
        </p:spPr>
        <p:txBody>
          <a:bodyPr>
            <a:normAutofit/>
          </a:bodyPr>
          <a:p>
            <a:pPr algn="l"/>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6.  Off</a:t>
            </a:r>
            <a:r>
              <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en-US" altLang="zh-CN"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line ups mode</a:t>
            </a:r>
            <a:endParaRPr sz="2400">
              <a:solidFill>
                <a:srgbClr val="00B0F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880" y="213360"/>
            <a:ext cx="1924685" cy="368300"/>
          </a:xfrm>
          <a:prstGeom prst="rect">
            <a:avLst/>
          </a:prstGeom>
        </p:spPr>
      </p:pic>
      <p:pic>
        <p:nvPicPr>
          <p:cNvPr id="2" name="图片 1"/>
          <p:cNvPicPr>
            <a:picLocks noChangeAspect="1"/>
          </p:cNvPicPr>
          <p:nvPr/>
        </p:nvPicPr>
        <p:blipFill>
          <a:blip r:embed="rId4"/>
          <a:stretch>
            <a:fillRect/>
          </a:stretch>
        </p:blipFill>
        <p:spPr>
          <a:xfrm>
            <a:off x="3922602" y="1946063"/>
            <a:ext cx="7837170" cy="3183255"/>
          </a:xfrm>
          <a:prstGeom prst="rect">
            <a:avLst/>
          </a:prstGeom>
          <a:noFill/>
          <a:ln w="9525">
            <a:noFill/>
          </a:ln>
        </p:spPr>
      </p:pic>
      <p:sp>
        <p:nvSpPr>
          <p:cNvPr id="21" name="文本框 20"/>
          <p:cNvSpPr txBox="1"/>
          <p:nvPr/>
        </p:nvSpPr>
        <p:spPr>
          <a:xfrm>
            <a:off x="436880" y="1418590"/>
            <a:ext cx="3596640" cy="1892300"/>
          </a:xfrm>
          <a:prstGeom prst="rect">
            <a:avLst/>
          </a:prstGeom>
          <a:noFill/>
        </p:spPr>
        <p:txBody>
          <a:bodyPr wrap="square" rtlCol="0">
            <a:noAutofit/>
          </a:bodyPr>
          <a:p>
            <a:pPr indent="0" fontAlgn="auto">
              <a:lnSpc>
                <a:spcPts val="2500"/>
              </a:lnSpc>
            </a:pPr>
            <a:r>
              <a:rPr lang="zh-CN" altLang="en-US" sz="1200" b="1">
                <a:latin typeface="微软雅黑" panose="020B0503020204020204" charset="-122"/>
                <a:ea typeface="微软雅黑" panose="020B0503020204020204" charset="-122"/>
                <a:sym typeface="+mn-ea"/>
              </a:rPr>
              <a:t>pecific application scenarios</a:t>
            </a:r>
            <a:endParaRPr lang="zh-CN" altLang="en-US" sz="1200" b="1">
              <a:latin typeface="微软雅黑" panose="020B0503020204020204" charset="-122"/>
              <a:ea typeface="微软雅黑" panose="020B0503020204020204" charset="-122"/>
              <a:sym typeface="+mn-ea"/>
            </a:endParaRPr>
          </a:p>
          <a:p>
            <a:pPr indent="0" fontAlgn="auto">
              <a:lnSpc>
                <a:spcPts val="2500"/>
              </a:lnSpc>
            </a:pPr>
            <a:r>
              <a:rPr lang="zh-CN" altLang="en-US" sz="900">
                <a:latin typeface="微软雅黑" panose="020B0503020204020204" charset="-122"/>
                <a:ea typeface="微软雅黑" panose="020B0503020204020204" charset="-122"/>
              </a:rPr>
              <a:t>No </a:t>
            </a:r>
            <a:r>
              <a:rPr lang="en-US" altLang="zh-CN" sz="900">
                <a:latin typeface="微软雅黑" panose="020B0503020204020204" charset="-122"/>
                <a:ea typeface="微软雅黑" panose="020B0503020204020204" charset="-122"/>
              </a:rPr>
              <a:t>PV</a:t>
            </a:r>
            <a:r>
              <a:rPr lang="zh-CN" altLang="en-US" sz="900">
                <a:latin typeface="微软雅黑" panose="020B0503020204020204" charset="-122"/>
                <a:ea typeface="微软雅黑" panose="020B0503020204020204" charset="-122"/>
              </a:rPr>
              <a:t>, only connected to </a:t>
            </a:r>
            <a:r>
              <a:rPr lang="en-US" altLang="zh-CN" sz="900">
                <a:latin typeface="微软雅黑" panose="020B0503020204020204" charset="-122"/>
                <a:ea typeface="微软雅黑" panose="020B0503020204020204" charset="-122"/>
              </a:rPr>
              <a:t>grid </a:t>
            </a:r>
            <a:r>
              <a:rPr lang="zh-CN" altLang="en-US" sz="900">
                <a:latin typeface="微软雅黑" panose="020B0503020204020204" charset="-122"/>
                <a:ea typeface="微软雅黑" panose="020B0503020204020204" charset="-122"/>
              </a:rPr>
              <a:t>for UPS application</a:t>
            </a:r>
            <a:r>
              <a:rPr lang="en-US" altLang="zh-CN" sz="900">
                <a:latin typeface="微软雅黑" panose="020B0503020204020204" charset="-122"/>
                <a:ea typeface="微软雅黑" panose="020B0503020204020204" charset="-122"/>
              </a:rPr>
              <a:t>.</a:t>
            </a:r>
            <a:r>
              <a:rPr lang="zh-CN" altLang="en-US" sz="900">
                <a:latin typeface="微软雅黑" panose="020B0503020204020204" charset="-122"/>
                <a:ea typeface="微软雅黑" panose="020B0503020204020204" charset="-122"/>
              </a:rPr>
              <a:t>Unstable </a:t>
            </a:r>
            <a:r>
              <a:rPr lang="en-US" altLang="zh-CN" sz="900">
                <a:latin typeface="微软雅黑" panose="020B0503020204020204" charset="-122"/>
                <a:ea typeface="微软雅黑" panose="020B0503020204020204" charset="-122"/>
              </a:rPr>
              <a:t>grid</a:t>
            </a:r>
            <a:r>
              <a:rPr lang="zh-CN" altLang="en-US" sz="900">
                <a:latin typeface="微软雅黑" panose="020B0503020204020204" charset="-122"/>
                <a:ea typeface="微软雅黑" panose="020B0503020204020204" charset="-122"/>
              </a:rPr>
              <a:t> </a:t>
            </a:r>
            <a:r>
              <a:rPr lang="en-US" altLang="zh-CN" sz="900">
                <a:latin typeface="微软雅黑" panose="020B0503020204020204" charset="-122"/>
                <a:ea typeface="微软雅黑" panose="020B0503020204020204" charset="-122"/>
              </a:rPr>
              <a:t>for</a:t>
            </a:r>
            <a:r>
              <a:rPr lang="zh-CN" altLang="en-US" sz="900">
                <a:latin typeface="微软雅黑" panose="020B0503020204020204" charset="-122"/>
                <a:ea typeface="微软雅黑" panose="020B0503020204020204" charset="-122"/>
              </a:rPr>
              <a:t> UPS mode </a:t>
            </a:r>
            <a:r>
              <a:rPr lang="en-US" altLang="zh-CN" sz="900">
                <a:latin typeface="微软雅黑" panose="020B0503020204020204" charset="-122"/>
                <a:ea typeface="微软雅黑" panose="020B0503020204020204" charset="-122"/>
              </a:rPr>
              <a:t>in 10ms</a:t>
            </a:r>
            <a:endParaRPr lang="zh-CN" altLang="en-US" sz="1400">
              <a:latin typeface="微软雅黑" panose="020B0503020204020204" charset="-122"/>
              <a:ea typeface="微软雅黑" panose="020B0503020204020204" charset="-122"/>
            </a:endParaRPr>
          </a:p>
          <a:p>
            <a:pPr indent="0" fontAlgn="auto">
              <a:lnSpc>
                <a:spcPts val="2500"/>
              </a:lnSpc>
            </a:pPr>
            <a:r>
              <a:rPr lang="en-US" altLang="zh-CN" sz="1200" b="1">
                <a:latin typeface="微软雅黑" panose="020B0503020204020204" charset="-122"/>
                <a:ea typeface="微软雅黑" panose="020B0503020204020204" charset="-122"/>
                <a:cs typeface="微软雅黑" panose="020B0503020204020204" charset="-122"/>
                <a:sym typeface="+mn-ea"/>
              </a:rPr>
              <a:t>A</a:t>
            </a:r>
            <a:r>
              <a:rPr sz="1200" b="1">
                <a:latin typeface="微软雅黑" panose="020B0503020204020204" charset="-122"/>
                <a:ea typeface="微软雅黑" panose="020B0503020204020204" charset="-122"/>
                <a:cs typeface="微软雅黑" panose="020B0503020204020204" charset="-122"/>
                <a:sym typeface="+mn-ea"/>
              </a:rPr>
              <a:t>ccessory SKU</a:t>
            </a:r>
            <a:endParaRPr sz="1200" b="1">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10000"/>
              </a:lnSpc>
            </a:pPr>
            <a:endParaRPr lang="zh-CN" altLang="en-US" sz="900">
              <a:solidFill>
                <a:schemeClr val="tx1"/>
              </a:solidFill>
              <a:latin typeface="微软雅黑" panose="020B0503020204020204" charset="-122"/>
              <a:ea typeface="微软雅黑" panose="020B0503020204020204" charset="-122"/>
            </a:endParaRPr>
          </a:p>
          <a:p>
            <a:pPr indent="0" algn="l" fontAlgn="auto">
              <a:lnSpc>
                <a:spcPct val="110000"/>
              </a:lnSpc>
            </a:pPr>
            <a:r>
              <a:rPr lang="zh-CN" altLang="en-US" sz="900">
                <a:solidFill>
                  <a:schemeClr val="tx1"/>
                </a:solidFill>
                <a:latin typeface="微软雅黑" panose="020B0503020204020204" charset="-122"/>
                <a:ea typeface="微软雅黑" panose="020B0503020204020204" charset="-122"/>
              </a:rPr>
              <a:t>Standard configuration</a:t>
            </a:r>
            <a:endParaRPr lang="zh-CN" altLang="en-US" sz="900">
              <a:solidFill>
                <a:schemeClr val="tx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SLIDE_THEME_ID" val="3302418"/>
  <p:tag name="KSO_WM_SLIDE_THEME_NAME" val="蓝色质感简约风"/>
  <p:tag name="KSO_WM_SLIDE_TYPE" val="text"/>
</p:tagLst>
</file>

<file path=ppt/tags/tag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LIDE_THEME_ID" val="3302418"/>
  <p:tag name="KSO_WM_SLIDE_THEME_NAME" val="蓝色质感简约风"/>
  <p:tag name="KSO_WM_SLIDE_TYPE" val="text"/>
</p:tagLst>
</file>

<file path=ppt/tags/tag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LIDE_THEME_ID" val="3302418"/>
  <p:tag name="KSO_WM_SLIDE_THEME_NAME" val="蓝色质感简约风"/>
  <p:tag name="KSO_WM_SLIDE_TYPE" val="text"/>
</p:tagLst>
</file>

<file path=ppt/tags/tag2.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22.xml><?xml version="1.0" encoding="utf-8"?>
<p:tagLst xmlns:p="http://schemas.openxmlformats.org/presentationml/2006/main">
  <p:tag name="KSO_WM_SLIDE_THEME_ID" val="3302418"/>
  <p:tag name="KSO_WM_SLIDE_THEME_NAME" val="蓝色质感简约风"/>
  <p:tag name="KSO_WM_SLIDE_TYPE" val="text"/>
</p:tagLst>
</file>

<file path=ppt/tags/tag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25.xml><?xml version="1.0" encoding="utf-8"?>
<p:tagLst xmlns:p="http://schemas.openxmlformats.org/presentationml/2006/main">
  <p:tag name="KSO_WM_SLIDE_THEME_ID" val="3302418"/>
  <p:tag name="KSO_WM_SLIDE_THEME_NAME" val="蓝色质感简约风"/>
  <p:tag name="KSO_WM_SLIDE_TYPE" val="text"/>
</p:tagLst>
</file>

<file path=ppt/tags/tag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28.xml><?xml version="1.0" encoding="utf-8"?>
<p:tagLst xmlns:p="http://schemas.openxmlformats.org/presentationml/2006/main">
  <p:tag name="KSO_WM_SLIDE_THEME_ID" val="3302418"/>
  <p:tag name="KSO_WM_SLIDE_THEME_NAME" val="蓝色质感简约风"/>
  <p:tag name="KSO_WM_SLIDE_TYPE" val="text"/>
</p:tagLst>
</file>

<file path=ppt/tags/tag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30.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31.xml><?xml version="1.0" encoding="utf-8"?>
<p:tagLst xmlns:p="http://schemas.openxmlformats.org/presentationml/2006/main">
  <p:tag name="KSO_WM_SLIDE_THEME_ID" val="3302418"/>
  <p:tag name="KSO_WM_SLIDE_THEME_NAME" val="蓝色质感简约风"/>
  <p:tag name="KSO_WM_SLIDE_TYPE" val="text"/>
</p:tagLst>
</file>

<file path=ppt/tags/tag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34.xml><?xml version="1.0" encoding="utf-8"?>
<p:tagLst xmlns:p="http://schemas.openxmlformats.org/presentationml/2006/main">
  <p:tag name="KSO_WM_SLIDE_THEME_ID" val="3302418"/>
  <p:tag name="KSO_WM_SLIDE_THEME_NAME" val="蓝色质感简约风"/>
  <p:tag name="KSO_WM_SLIDE_TYPE" val="text"/>
</p:tagLst>
</file>

<file path=ppt/tags/tag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37.xml><?xml version="1.0" encoding="utf-8"?>
<p:tagLst xmlns:p="http://schemas.openxmlformats.org/presentationml/2006/main">
  <p:tag name="KSO_WM_SLIDE_THEME_ID" val="3302418"/>
  <p:tag name="KSO_WM_SLIDE_THEME_NAME" val="蓝色质感简约风"/>
  <p:tag name="KSO_WM_SLIDE_TYPE" val="text"/>
</p:tagLst>
</file>

<file path=ppt/tags/tag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xml><?xml version="1.0" encoding="utf-8"?>
<p:tagLst xmlns:p="http://schemas.openxmlformats.org/presentationml/2006/main">
  <p:tag name="KSO_WM_SLIDE_THEME_ID" val="3302418"/>
  <p:tag name="KSO_WM_SLIDE_THEME_NAME" val="蓝色质感简约风"/>
  <p:tag name="KSO_WM_SLIDE_TYPE" val="text"/>
</p:tagLst>
</file>

<file path=ppt/tags/tag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
  <p:tag name="KSO_WM_UNIT_CONTENT_GROUP_TYPE" val="titlestyle"/>
</p:tagLst>
</file>

<file path=ppt/tags/tag43.xml><?xml version="1.0" encoding="utf-8"?>
<p:tagLst xmlns:p="http://schemas.openxmlformats.org/presentationml/2006/main">
  <p:tag name="KSO_WM_SLIDE_THEME_ID" val="3302418"/>
  <p:tag name="KSO_WM_SLIDE_THEME_NAME" val="蓝色质感简约风"/>
  <p:tag name="KSO_WM_SLIDE_TYPE" val="text"/>
</p:tagLst>
</file>

<file path=ppt/tags/tag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SLIDE_THEME_ID" val="3302418"/>
  <p:tag name="KSO_WM_SLIDE_THEME_NAME" val="蓝色质感简约风"/>
  <p:tag name="KSO_WM_SLIDE_TYPE" val="text"/>
</p:tagLst>
</file>

<file path=ppt/tags/tag6.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xml><?xml version="1.0" encoding="utf-8"?>
<p:tagLst xmlns:p="http://schemas.openxmlformats.org/presentationml/2006/main">
  <p:tag name="KSO_WM_SLIDE_THEME_ID" val="3302418"/>
  <p:tag name="KSO_WM_SLIDE_THEME_NAME" val="蓝色质感简约风"/>
  <p:tag name="KSO_WM_SLIDE_TYPE" val="text"/>
</p:tagLst>
</file>

<file path=ppt/tags/tag9.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2944</Words>
  <Application>WPS 演示</Application>
  <PresentationFormat>宽屏</PresentationFormat>
  <Paragraphs>151</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宋体</vt:lpstr>
      <vt:lpstr>Wingdings</vt:lpstr>
      <vt:lpstr>微软雅黑</vt:lpstr>
      <vt:lpstr>MiSans Normal</vt:lpstr>
      <vt:lpstr>Arial Unicode MS</vt:lpstr>
      <vt:lpstr>Arial Black</vt:lpstr>
      <vt:lpstr>黑体</vt:lpstr>
      <vt:lpstr>Office 主题​​</vt:lpstr>
      <vt:lpstr>PowerPoint 演示文稿</vt:lpstr>
      <vt:lpstr>1.  EP760+1B500 2.  2EP760  Grid+Backup parallel 3.  Self Consumption mode 4.  Time Control mode 5.  Off Grid mode 6.  Off-line ups mode 7.  DC Coupled 8.  AC Coupled 9.  Manual Generator 10.Automatic Generator 11.PV Optimizer 12.EMS Touch screen 13.Enplus EV Charger 14.Install outside</vt:lpstr>
      <vt:lpstr>1.  EP760+1*B500</vt:lpstr>
      <vt:lpstr>2.  2EP760  Grid+Backup parallel</vt:lpstr>
      <vt:lpstr>2.  2EP760  Grid+Backup parallel</vt:lpstr>
      <vt:lpstr>3.  Self Consumption mode</vt:lpstr>
      <vt:lpstr>4.  Time Control mode</vt:lpstr>
      <vt:lpstr>5.  Off Grid mode</vt:lpstr>
      <vt:lpstr>6.  Off-line ups mode</vt:lpstr>
      <vt:lpstr>7.  DC Coupled</vt:lpstr>
      <vt:lpstr>8.  AC Coupled</vt:lpstr>
      <vt:lpstr>9.  Manual Generator solution</vt:lpstr>
      <vt:lpstr>9.  Manual Generator solution </vt:lpstr>
      <vt:lpstr>12.EMS Touch screen</vt:lpstr>
      <vt:lpstr>14.Install outside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DLadmin</dc:creator>
  <cp:lastModifiedBy>WPS</cp:lastModifiedBy>
  <cp:revision>17</cp:revision>
  <dcterms:created xsi:type="dcterms:W3CDTF">2025-03-14T01:00:00Z</dcterms:created>
  <dcterms:modified xsi:type="dcterms:W3CDTF">2025-03-20T09:02:15Z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2052-12.8.2.18205</vt:lpwstr>
  </property>
  <property fmtid="{D5CDD505-2E9C-101B-9397-08002B2CF9AE}" pid="3" name="ICV">
    <vt:lpwstr/>
  </property>
</Properties>
</file>